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8" r:id="rId3"/>
    <p:sldId id="257" r:id="rId4"/>
    <p:sldId id="265" r:id="rId5"/>
    <p:sldId id="258" r:id="rId6"/>
    <p:sldId id="259" r:id="rId7"/>
    <p:sldId id="260" r:id="rId8"/>
    <p:sldId id="261" r:id="rId9"/>
    <p:sldId id="262" r:id="rId10"/>
    <p:sldId id="263" r:id="rId11"/>
    <p:sldId id="264" r:id="rId12"/>
    <p:sldId id="266" r:id="rId13"/>
    <p:sldId id="267" r:id="rId14"/>
    <p:sldId id="270" r:id="rId15"/>
    <p:sldId id="269"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8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B36BBCA-0FB7-4F82-BA3D-E5F1D451BD80}" type="datetimeFigureOut">
              <a:rPr lang="en-US" smtClean="0"/>
              <a:t>4/7/2017</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2F55E27-60FB-46DD-A74F-A1EDE0F9FC70}"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B36BBCA-0FB7-4F82-BA3D-E5F1D451BD80}" type="datetimeFigureOut">
              <a:rPr lang="en-US" smtClean="0"/>
              <a:t>4/7/2017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2F55E27-60FB-46DD-A74F-A1EDE0F9FC70}"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B36BBCA-0FB7-4F82-BA3D-E5F1D451BD80}" type="datetimeFigureOut">
              <a:rPr lang="en-US" smtClean="0"/>
              <a:t>4/7/2017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2F55E27-60FB-46DD-A74F-A1EDE0F9FC70}"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B36BBCA-0FB7-4F82-BA3D-E5F1D451BD80}" type="datetimeFigureOut">
              <a:rPr lang="en-US" smtClean="0"/>
              <a:t>4/7/2017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2F55E27-60FB-46DD-A74F-A1EDE0F9FC70}"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B36BBCA-0FB7-4F82-BA3D-E5F1D451BD80}" type="datetimeFigureOut">
              <a:rPr lang="en-US" smtClean="0"/>
              <a:t>4/7/2017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2F55E27-60FB-46DD-A74F-A1EDE0F9FC70}"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B36BBCA-0FB7-4F82-BA3D-E5F1D451BD80}" type="datetimeFigureOut">
              <a:rPr lang="en-US" smtClean="0"/>
              <a:t>4/7/2017</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52F55E27-60FB-46DD-A74F-A1EDE0F9FC70}"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B36BBCA-0FB7-4F82-BA3D-E5F1D451BD80}" type="datetimeFigureOut">
              <a:rPr lang="en-US" smtClean="0"/>
              <a:t>4/7/2017</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52F55E27-60FB-46DD-A74F-A1EDE0F9FC70}"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B36BBCA-0FB7-4F82-BA3D-E5F1D451BD80}" type="datetimeFigureOut">
              <a:rPr lang="en-US" smtClean="0"/>
              <a:t>4/7/2017</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52F55E27-60FB-46DD-A74F-A1EDE0F9FC70}"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B36BBCA-0FB7-4F82-BA3D-E5F1D451BD80}" type="datetimeFigureOut">
              <a:rPr lang="en-US" smtClean="0"/>
              <a:t>4/7/2017</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52F55E27-60FB-46DD-A74F-A1EDE0F9FC70}"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B36BBCA-0FB7-4F82-BA3D-E5F1D451BD80}" type="datetimeFigureOut">
              <a:rPr lang="en-US" smtClean="0"/>
              <a:t>4/7/2017</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52F55E27-60FB-46DD-A74F-A1EDE0F9FC70}"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B36BBCA-0FB7-4F82-BA3D-E5F1D451BD80}" type="datetimeFigureOut">
              <a:rPr lang="en-US" smtClean="0"/>
              <a:t>4/7/2017</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2F55E27-60FB-46DD-A74F-A1EDE0F9FC70}"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36BBCA-0FB7-4F82-BA3D-E5F1D451BD80}" type="datetimeFigureOut">
              <a:rPr lang="en-US" smtClean="0"/>
              <a:t>4/7/2017</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2F55E27-60FB-46DD-A74F-A1EDE0F9FC7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www.popsci.com/cars/article/2013-09/google-self-driving-car" TargetMode="External"/><Relationship Id="rId13" Type="http://schemas.openxmlformats.org/officeDocument/2006/relationships/hyperlink" Target="https://www.technologyreview.com/s/603493/10-breakthrough-technologies-2017-self-driving-trucks/" TargetMode="External"/><Relationship Id="rId3" Type="http://schemas.openxmlformats.org/officeDocument/2006/relationships/hyperlink" Target="https://www.technologyreview.com/s/600772/10-breakthrough-technologies-2016-tesla-autopilot/" TargetMode="External"/><Relationship Id="rId7" Type="http://schemas.openxmlformats.org/officeDocument/2006/relationships/hyperlink" Target="http://www.recode.net/2017/3/16/14938116/uber-travis-kalanick-self-driving-internal-metrics-slow-progress" TargetMode="External"/><Relationship Id="rId12" Type="http://schemas.openxmlformats.org/officeDocument/2006/relationships/hyperlink" Target="https://www.inverse.com/article/22530-army-drone-tanks" TargetMode="External"/><Relationship Id="rId2" Type="http://schemas.openxmlformats.org/officeDocument/2006/relationships/hyperlink" Target="https://www.wired.com/2017/01/teslas-new-autopilot-may-seem-lame-critical-reboot/" TargetMode="External"/><Relationship Id="rId16" Type="http://schemas.openxmlformats.org/officeDocument/2006/relationships/hyperlink" Target="https://www.daimler.com/company/tradition/company-history/1885-1886.html" TargetMode="External"/><Relationship Id="rId1" Type="http://schemas.openxmlformats.org/officeDocument/2006/relationships/slideLayout" Target="../slideLayouts/slideLayout2.xml"/><Relationship Id="rId6" Type="http://schemas.openxmlformats.org/officeDocument/2006/relationships/hyperlink" Target="https://www.google.com/selfdrivingcar/" TargetMode="External"/><Relationship Id="rId11" Type="http://schemas.openxmlformats.org/officeDocument/2006/relationships/hyperlink" Target="https://www.wired.com/2016/07/armys-self-driving-trucks-hit-highway-prepare-battle/" TargetMode="External"/><Relationship Id="rId5" Type="http://schemas.openxmlformats.org/officeDocument/2006/relationships/hyperlink" Target="https://www.theguardian.com/technology/2015/sep/13/self-driving-cars-bmw-google-2020-driving" TargetMode="External"/><Relationship Id="rId15" Type="http://schemas.openxmlformats.org/officeDocument/2006/relationships/hyperlink" Target="http://www.recode.net/2016/5/16/11635628/self-driving-autonomous-cars-timeline" TargetMode="External"/><Relationship Id="rId10" Type="http://schemas.openxmlformats.org/officeDocument/2006/relationships/hyperlink" Target="https://www.wired.com/2016/12/google-self-driving-car-waymo/" TargetMode="External"/><Relationship Id="rId4" Type="http://schemas.openxmlformats.org/officeDocument/2006/relationships/hyperlink" Target="https://www.fastcompany.com/3025722/will-you-ever-be-able-to-afford-a-self-driving-car" TargetMode="External"/><Relationship Id="rId9" Type="http://schemas.openxmlformats.org/officeDocument/2006/relationships/hyperlink" Target="http://www.newyorker.com/magazine/2013/11/25/auto-correct" TargetMode="External"/><Relationship Id="rId14" Type="http://schemas.openxmlformats.org/officeDocument/2006/relationships/hyperlink" Target="http://www.foxnews.com/tech/2016/09/22/armed-mutts-self-driving-vehicles-could-boost-military-s-arsenal.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normAutofit fontScale="90000"/>
          </a:bodyPr>
          <a:lstStyle/>
          <a:p>
            <a:r>
              <a:rPr lang="en-US" dirty="0" smtClean="0"/>
              <a:t>The history of Self Driving Cars</a:t>
            </a:r>
            <a:endParaRPr lang="en-US" dirty="0"/>
          </a:p>
        </p:txBody>
      </p:sp>
      <p:sp>
        <p:nvSpPr>
          <p:cNvPr id="3" name="Subtitle 2"/>
          <p:cNvSpPr>
            <a:spLocks noGrp="1"/>
          </p:cNvSpPr>
          <p:nvPr>
            <p:ph type="subTitle" idx="1"/>
          </p:nvPr>
        </p:nvSpPr>
        <p:spPr>
          <a:xfrm>
            <a:off x="1143000" y="1295400"/>
            <a:ext cx="6400800" cy="5562600"/>
          </a:xfrm>
        </p:spPr>
        <p:txBody>
          <a:bodyPr/>
          <a:lstStyle/>
          <a:p>
            <a:r>
              <a:rPr lang="en-US" dirty="0" smtClean="0">
                <a:solidFill>
                  <a:schemeClr val="tx1"/>
                </a:solidFill>
              </a:rPr>
              <a:t>And Self Driving everything else</a:t>
            </a:r>
          </a:p>
          <a:p>
            <a:endParaRPr lang="en-US" dirty="0">
              <a:solidFill>
                <a:schemeClr val="tx1"/>
              </a:solidFill>
            </a:endParaRPr>
          </a:p>
          <a:p>
            <a:endParaRPr lang="en-US" dirty="0" smtClean="0">
              <a:solidFill>
                <a:schemeClr val="tx1"/>
              </a:solidFill>
            </a:endParaRPr>
          </a:p>
          <a:p>
            <a:endParaRPr lang="en-US" dirty="0">
              <a:solidFill>
                <a:schemeClr val="tx1"/>
              </a:solidFill>
            </a:endParaRPr>
          </a:p>
          <a:p>
            <a:endParaRPr lang="en-US" dirty="0" smtClean="0">
              <a:solidFill>
                <a:schemeClr val="tx1"/>
              </a:solidFill>
            </a:endParaRPr>
          </a:p>
          <a:p>
            <a:r>
              <a:rPr lang="en-US" dirty="0" smtClean="0">
                <a:solidFill>
                  <a:schemeClr val="tx1"/>
                </a:solidFill>
              </a:rPr>
              <a:t>7-13</a:t>
            </a:r>
            <a:endParaRPr lang="en-US" dirty="0">
              <a:solidFill>
                <a:schemeClr val="tx1"/>
              </a:solidFill>
            </a:endParaRPr>
          </a:p>
          <a:p>
            <a:endParaRPr lang="en-US" dirty="0">
              <a:solidFill>
                <a:schemeClr val="tx1"/>
              </a:solidFill>
            </a:endParaRPr>
          </a:p>
          <a:p>
            <a:r>
              <a:rPr lang="en-US" dirty="0" smtClean="0">
                <a:solidFill>
                  <a:schemeClr val="tx1"/>
                </a:solidFill>
              </a:rPr>
              <a:t>Logan Murphy</a:t>
            </a:r>
            <a:endParaRPr lang="en-US" dirty="0">
              <a:solidFill>
                <a:schemeClr val="tx1"/>
              </a:solidFill>
            </a:endParaRPr>
          </a:p>
        </p:txBody>
      </p:sp>
    </p:spTree>
    <p:extLst>
      <p:ext uri="{BB962C8B-B14F-4D97-AF65-F5344CB8AC3E}">
        <p14:creationId xmlns:p14="http://schemas.microsoft.com/office/powerpoint/2010/main" val="595991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 </a:t>
            </a:r>
            <a:r>
              <a:rPr lang="en-US" dirty="0"/>
              <a:t>J</a:t>
            </a:r>
            <a:r>
              <a:rPr lang="en-US" dirty="0" smtClean="0"/>
              <a:t>uly 8</a:t>
            </a:r>
            <a:r>
              <a:rPr lang="en-US" baseline="30000" dirty="0" smtClean="0"/>
              <a:t>th</a:t>
            </a:r>
            <a:r>
              <a:rPr lang="en-US" dirty="0" smtClean="0"/>
              <a:t>, 2016, a “platoon” of 4 transport trucks were driving down a </a:t>
            </a:r>
            <a:r>
              <a:rPr lang="en-US" dirty="0"/>
              <a:t>M</a:t>
            </a:r>
            <a:r>
              <a:rPr lang="en-US" dirty="0" smtClean="0"/>
              <a:t>ichigan road. Little did the other drivers know, the trucks were self-driving. These were the beta test for a self driving truck to transport items to and fro from the battlefield. They drove seven miles on the highway, before taking an exit back to the base.</a:t>
            </a:r>
            <a:endParaRPr lang="en-US" dirty="0"/>
          </a:p>
        </p:txBody>
      </p:sp>
      <p:sp>
        <p:nvSpPr>
          <p:cNvPr id="3" name="Title 2"/>
          <p:cNvSpPr>
            <a:spLocks noGrp="1"/>
          </p:cNvSpPr>
          <p:nvPr>
            <p:ph type="title"/>
          </p:nvPr>
        </p:nvSpPr>
        <p:spPr/>
        <p:txBody>
          <a:bodyPr>
            <a:normAutofit fontScale="90000"/>
          </a:bodyPr>
          <a:lstStyle/>
          <a:p>
            <a:r>
              <a:rPr lang="en-US" dirty="0" smtClean="0"/>
              <a:t>July 8</a:t>
            </a:r>
            <a:r>
              <a:rPr lang="en-US" baseline="30000" dirty="0" smtClean="0"/>
              <a:t>th</a:t>
            </a:r>
            <a:r>
              <a:rPr lang="en-US" dirty="0" smtClean="0"/>
              <a:t>, 2016: The Military Steps </a:t>
            </a:r>
            <a:r>
              <a:rPr lang="en-US" dirty="0"/>
              <a:t>U</a:t>
            </a:r>
            <a:r>
              <a:rPr lang="en-US" dirty="0" smtClean="0"/>
              <a:t>p</a:t>
            </a:r>
            <a:endParaRPr lang="en-US" dirty="0"/>
          </a:p>
        </p:txBody>
      </p:sp>
    </p:spTree>
    <p:extLst>
      <p:ext uri="{BB962C8B-B14F-4D97-AF65-F5344CB8AC3E}">
        <p14:creationId xmlns:p14="http://schemas.microsoft.com/office/powerpoint/2010/main" val="2895339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 September 17</a:t>
            </a:r>
            <a:r>
              <a:rPr lang="en-US" baseline="30000" dirty="0" smtClean="0"/>
              <a:t>th</a:t>
            </a:r>
            <a:r>
              <a:rPr lang="en-US" dirty="0" smtClean="0"/>
              <a:t>, 2016, the United States first publically recognized it’s self-driving attack vehicle/transport, M.U.T.T. M.U.T.T can not only carry 600 pound of weight on it’s theoretical shoulders, it can dispatch enemies with a wide variety of weapons, without any assistance or control. Needless to say, this thing is going to find itself in a lot of conflicts.</a:t>
            </a:r>
            <a:endParaRPr lang="en-US" dirty="0"/>
          </a:p>
        </p:txBody>
      </p:sp>
      <p:sp>
        <p:nvSpPr>
          <p:cNvPr id="3" name="Title 2"/>
          <p:cNvSpPr>
            <a:spLocks noGrp="1"/>
          </p:cNvSpPr>
          <p:nvPr>
            <p:ph type="title"/>
          </p:nvPr>
        </p:nvSpPr>
        <p:spPr/>
        <p:txBody>
          <a:bodyPr>
            <a:normAutofit fontScale="90000"/>
          </a:bodyPr>
          <a:lstStyle/>
          <a:p>
            <a:r>
              <a:rPr lang="en-US" dirty="0" smtClean="0"/>
              <a:t>September 17</a:t>
            </a:r>
            <a:r>
              <a:rPr lang="en-US" baseline="30000" dirty="0" smtClean="0"/>
              <a:t>th</a:t>
            </a:r>
            <a:r>
              <a:rPr lang="en-US" dirty="0" smtClean="0"/>
              <a:t>, 2016: The Military Steps Up…Again</a:t>
            </a:r>
            <a:endParaRPr lang="en-US" dirty="0"/>
          </a:p>
        </p:txBody>
      </p:sp>
    </p:spTree>
    <p:extLst>
      <p:ext uri="{BB962C8B-B14F-4D97-AF65-F5344CB8AC3E}">
        <p14:creationId xmlns:p14="http://schemas.microsoft.com/office/powerpoint/2010/main" val="3465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 October 28</a:t>
            </a:r>
            <a:r>
              <a:rPr lang="en-US" baseline="30000" dirty="0" smtClean="0"/>
              <a:t>th</a:t>
            </a:r>
            <a:r>
              <a:rPr lang="en-US" dirty="0" smtClean="0"/>
              <a:t>, the Military </a:t>
            </a:r>
            <a:r>
              <a:rPr lang="en-US" dirty="0" smtClean="0"/>
              <a:t>showed </a:t>
            </a:r>
            <a:r>
              <a:rPr lang="en-US" dirty="0" smtClean="0"/>
              <a:t>off it’s self-driving medical transport, R&amp;D. R&amp;D is a medical transport designed to carry wounded soldiers </a:t>
            </a:r>
            <a:r>
              <a:rPr lang="en-US" dirty="0" err="1" smtClean="0"/>
              <a:t>iff</a:t>
            </a:r>
            <a:r>
              <a:rPr lang="en-US" dirty="0" smtClean="0"/>
              <a:t> the battlefield to medical stations. Out of the 20 people it’s brought back, only one kicked the bucket. Not a bad track record for a first go.</a:t>
            </a:r>
            <a:endParaRPr lang="en-US" dirty="0"/>
          </a:p>
        </p:txBody>
      </p:sp>
      <p:sp>
        <p:nvSpPr>
          <p:cNvPr id="3" name="Title 2"/>
          <p:cNvSpPr>
            <a:spLocks noGrp="1"/>
          </p:cNvSpPr>
          <p:nvPr>
            <p:ph type="title"/>
          </p:nvPr>
        </p:nvSpPr>
        <p:spPr/>
        <p:txBody>
          <a:bodyPr/>
          <a:lstStyle/>
          <a:p>
            <a:r>
              <a:rPr lang="en-US" dirty="0" smtClean="0"/>
              <a:t>October 28</a:t>
            </a:r>
            <a:r>
              <a:rPr lang="en-US" baseline="30000" dirty="0" smtClean="0"/>
              <a:t>th</a:t>
            </a:r>
            <a:r>
              <a:rPr lang="en-US" dirty="0" smtClean="0"/>
              <a:t>, 2016, R&amp;D</a:t>
            </a:r>
            <a:endParaRPr lang="en-US" dirty="0"/>
          </a:p>
        </p:txBody>
      </p:sp>
    </p:spTree>
    <p:extLst>
      <p:ext uri="{BB962C8B-B14F-4D97-AF65-F5344CB8AC3E}">
        <p14:creationId xmlns:p14="http://schemas.microsoft.com/office/powerpoint/2010/main" val="251025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 march 16</a:t>
            </a:r>
            <a:r>
              <a:rPr lang="en-US" baseline="30000" dirty="0" smtClean="0"/>
              <a:t>th</a:t>
            </a:r>
            <a:r>
              <a:rPr lang="en-US" dirty="0" smtClean="0"/>
              <a:t>, we finally got news on how Uber is doing with it’s self driving cars. To put it simply, it’s not going all too well. Some sources claim that the car had to be driven manually for a least a little while every </a:t>
            </a:r>
            <a:r>
              <a:rPr lang="en-US" dirty="0" smtClean="0"/>
              <a:t>mile of it’s 20,354 miles driven. </a:t>
            </a:r>
            <a:r>
              <a:rPr lang="en-US" dirty="0" smtClean="0"/>
              <a:t>Needless to say, there probably should be some bug testing behind the scenes.</a:t>
            </a:r>
            <a:endParaRPr lang="en-US" dirty="0"/>
          </a:p>
        </p:txBody>
      </p:sp>
      <p:sp>
        <p:nvSpPr>
          <p:cNvPr id="3" name="Title 2"/>
          <p:cNvSpPr>
            <a:spLocks noGrp="1"/>
          </p:cNvSpPr>
          <p:nvPr>
            <p:ph type="title"/>
          </p:nvPr>
        </p:nvSpPr>
        <p:spPr/>
        <p:txBody>
          <a:bodyPr>
            <a:normAutofit fontScale="90000"/>
          </a:bodyPr>
          <a:lstStyle/>
          <a:p>
            <a:r>
              <a:rPr lang="en-US" dirty="0" smtClean="0"/>
              <a:t>March 16</a:t>
            </a:r>
            <a:r>
              <a:rPr lang="en-US" baseline="30000" dirty="0" smtClean="0"/>
              <a:t>th</a:t>
            </a:r>
            <a:r>
              <a:rPr lang="en-US" dirty="0" smtClean="0"/>
              <a:t>, 2017: Maybe you shouldn’t be making these</a:t>
            </a:r>
            <a:endParaRPr lang="en-US" dirty="0"/>
          </a:p>
        </p:txBody>
      </p:sp>
    </p:spTree>
    <p:extLst>
      <p:ext uri="{BB962C8B-B14F-4D97-AF65-F5344CB8AC3E}">
        <p14:creationId xmlns:p14="http://schemas.microsoft.com/office/powerpoint/2010/main" val="3174217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Today’s technology is a little slow. According to </a:t>
            </a:r>
            <a:r>
              <a:rPr lang="en-US" dirty="0" err="1" smtClean="0"/>
              <a:t>Waymo’s</a:t>
            </a:r>
            <a:r>
              <a:rPr lang="en-US" dirty="0" smtClean="0"/>
              <a:t> website, there are currently 4 towns connected to the Self-driving car network, Mountain View, CA, Metro Phoenix, AZ, Austin, TX, and Kirkland, WA</a:t>
            </a:r>
            <a:endParaRPr lang="en-US" dirty="0"/>
          </a:p>
        </p:txBody>
      </p:sp>
      <p:sp>
        <p:nvSpPr>
          <p:cNvPr id="3" name="Title 2"/>
          <p:cNvSpPr>
            <a:spLocks noGrp="1"/>
          </p:cNvSpPr>
          <p:nvPr>
            <p:ph type="title"/>
          </p:nvPr>
        </p:nvSpPr>
        <p:spPr/>
        <p:txBody>
          <a:bodyPr/>
          <a:lstStyle/>
          <a:p>
            <a:r>
              <a:rPr lang="en-US" dirty="0" smtClean="0"/>
              <a:t>Today</a:t>
            </a:r>
            <a:endParaRPr lang="en-US" dirty="0"/>
          </a:p>
        </p:txBody>
      </p:sp>
    </p:spTree>
    <p:extLst>
      <p:ext uri="{BB962C8B-B14F-4D97-AF65-F5344CB8AC3E}">
        <p14:creationId xmlns:p14="http://schemas.microsoft.com/office/powerpoint/2010/main" val="1082038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 seems as though we have a lot to look forward to in the near future. Studies predict that by the early 2020s, cars with fully autonomous features will hit the mainstream market. By the 2050s, the entire car fleet is expected to be fully autonomous. The future most certainly looks bright for these driverless automobiles </a:t>
            </a:r>
            <a:endParaRPr lang="en-US" dirty="0"/>
          </a:p>
        </p:txBody>
      </p:sp>
      <p:sp>
        <p:nvSpPr>
          <p:cNvPr id="3" name="Title 2"/>
          <p:cNvSpPr>
            <a:spLocks noGrp="1"/>
          </p:cNvSpPr>
          <p:nvPr>
            <p:ph type="title"/>
          </p:nvPr>
        </p:nvSpPr>
        <p:spPr/>
        <p:txBody>
          <a:bodyPr/>
          <a:lstStyle/>
          <a:p>
            <a:r>
              <a:rPr lang="en-US" dirty="0" smtClean="0"/>
              <a:t>2017-2050:The future?</a:t>
            </a:r>
            <a:endParaRPr lang="en-US" dirty="0"/>
          </a:p>
        </p:txBody>
      </p:sp>
    </p:spTree>
    <p:extLst>
      <p:ext uri="{BB962C8B-B14F-4D97-AF65-F5344CB8AC3E}">
        <p14:creationId xmlns:p14="http://schemas.microsoft.com/office/powerpoint/2010/main" val="3591348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r>
              <a:rPr lang="en-US" u="sng" dirty="0">
                <a:hlinkClick r:id="rId2"/>
              </a:rPr>
              <a:t>https://www.wired.com/2017/01/teslas-new-autopilot-may-seem-lame-critical-reboot/</a:t>
            </a:r>
            <a:r>
              <a:rPr lang="en-US" dirty="0"/>
              <a:t> </a:t>
            </a:r>
          </a:p>
          <a:p>
            <a:r>
              <a:rPr lang="en-US" u="sng" dirty="0">
                <a:hlinkClick r:id="rId3"/>
              </a:rPr>
              <a:t>https://www.technologyreview.com/s/600772/10-breakthrough-technologies-2016-tesla-autopilot/</a:t>
            </a:r>
            <a:r>
              <a:rPr lang="en-US" dirty="0"/>
              <a:t> </a:t>
            </a:r>
          </a:p>
          <a:p>
            <a:r>
              <a:rPr lang="en-US" u="sng" dirty="0">
                <a:hlinkClick r:id="rId4"/>
              </a:rPr>
              <a:t>https://www.fastcompany.com/3025722/will-you-ever-be-able-to-afford-a-self-driving-car</a:t>
            </a:r>
            <a:r>
              <a:rPr lang="en-US" dirty="0"/>
              <a:t> </a:t>
            </a:r>
          </a:p>
          <a:p>
            <a:r>
              <a:rPr lang="en-US" u="sng" dirty="0">
                <a:hlinkClick r:id="rId5"/>
              </a:rPr>
              <a:t>https://www.theguardian.com/technology/2015/sep/13/self-driving-cars-bmw-google-2020-driving</a:t>
            </a:r>
            <a:r>
              <a:rPr lang="en-US" dirty="0"/>
              <a:t> </a:t>
            </a:r>
          </a:p>
          <a:p>
            <a:r>
              <a:rPr lang="en-US" u="sng" dirty="0">
                <a:hlinkClick r:id="rId6"/>
              </a:rPr>
              <a:t>https://www.google.com/selfdrivingcar/</a:t>
            </a:r>
            <a:r>
              <a:rPr lang="en-US" dirty="0"/>
              <a:t> </a:t>
            </a:r>
          </a:p>
          <a:p>
            <a:r>
              <a:rPr lang="en-US" u="sng" dirty="0">
                <a:hlinkClick r:id="rId7"/>
              </a:rPr>
              <a:t>http://www.recode.net/2017/3/16/14938116/uber-travis-kalanick-self-driving-internal-metrics-slow-progress</a:t>
            </a:r>
            <a:r>
              <a:rPr lang="en-US" dirty="0"/>
              <a:t> </a:t>
            </a:r>
          </a:p>
          <a:p>
            <a:r>
              <a:rPr lang="en-US" u="sng" dirty="0">
                <a:hlinkClick r:id="rId8"/>
              </a:rPr>
              <a:t>http://www.popsci.com/cars/article/2013-09/google-self-driving-car</a:t>
            </a:r>
            <a:r>
              <a:rPr lang="en-US" dirty="0"/>
              <a:t> </a:t>
            </a:r>
          </a:p>
          <a:p>
            <a:r>
              <a:rPr lang="en-US" u="sng" dirty="0">
                <a:hlinkClick r:id="rId9"/>
              </a:rPr>
              <a:t>http://www.newyorker.com/magazine/2013/11/25/auto-correct</a:t>
            </a:r>
            <a:r>
              <a:rPr lang="en-US" dirty="0"/>
              <a:t> </a:t>
            </a:r>
          </a:p>
          <a:p>
            <a:r>
              <a:rPr lang="en-US" u="sng" dirty="0">
                <a:hlinkClick r:id="rId10"/>
              </a:rPr>
              <a:t>https://www.wired.com/2016/12/google-self-driving-car-waymo/</a:t>
            </a:r>
            <a:r>
              <a:rPr lang="en-US" dirty="0"/>
              <a:t> </a:t>
            </a:r>
          </a:p>
          <a:p>
            <a:r>
              <a:rPr lang="en-US" u="sng" dirty="0">
                <a:hlinkClick r:id="rId11"/>
              </a:rPr>
              <a:t>https://www.wired.com/2016/07/armys-self-driving-trucks-hit-highway-prepare-battle/</a:t>
            </a:r>
            <a:r>
              <a:rPr lang="en-US" dirty="0"/>
              <a:t> </a:t>
            </a:r>
          </a:p>
          <a:p>
            <a:r>
              <a:rPr lang="en-US" u="sng" dirty="0">
                <a:hlinkClick r:id="rId12"/>
              </a:rPr>
              <a:t>https://www.inverse.com/article/22530-army-drone-tanks</a:t>
            </a:r>
            <a:r>
              <a:rPr lang="en-US" dirty="0"/>
              <a:t> </a:t>
            </a:r>
          </a:p>
          <a:p>
            <a:r>
              <a:rPr lang="en-US" u="sng" dirty="0">
                <a:hlinkClick r:id="rId13"/>
              </a:rPr>
              <a:t>https://www.technologyreview.com/s/603493/10-breakthrough-technologies-2017-self-driving-trucks/</a:t>
            </a:r>
            <a:r>
              <a:rPr lang="en-US" dirty="0"/>
              <a:t> </a:t>
            </a:r>
          </a:p>
          <a:p>
            <a:r>
              <a:rPr lang="en-US" u="sng" dirty="0">
                <a:hlinkClick r:id="rId14"/>
              </a:rPr>
              <a:t>http://www.foxnews.com/tech/2016/09/22/armed-mutts-self-driving-vehicles-could-boost-military-s-arsenal.html</a:t>
            </a:r>
            <a:r>
              <a:rPr lang="en-US" dirty="0"/>
              <a:t> </a:t>
            </a:r>
          </a:p>
          <a:p>
            <a:r>
              <a:rPr lang="en-US" u="sng" dirty="0">
                <a:hlinkClick r:id="rId15"/>
              </a:rPr>
              <a:t>http://www.recode.net/2016/5/16/11635628/self-driving-autonomous-cars-timeline</a:t>
            </a:r>
            <a:r>
              <a:rPr lang="en-US" dirty="0"/>
              <a:t> </a:t>
            </a:r>
          </a:p>
          <a:p>
            <a:r>
              <a:rPr lang="en-US" u="sng" dirty="0">
                <a:hlinkClick r:id="rId16"/>
              </a:rPr>
              <a:t>https://www.daimler.com/company/tradition/company-history/1885-1886.html</a:t>
            </a:r>
            <a:r>
              <a:rPr lang="en-US" dirty="0"/>
              <a:t> </a:t>
            </a:r>
          </a:p>
          <a:p>
            <a:endParaRPr lang="en-US" dirty="0"/>
          </a:p>
        </p:txBody>
      </p:sp>
      <p:sp>
        <p:nvSpPr>
          <p:cNvPr id="3" name="Title 2"/>
          <p:cNvSpPr>
            <a:spLocks noGrp="1"/>
          </p:cNvSpPr>
          <p:nvPr>
            <p:ph type="title"/>
          </p:nvPr>
        </p:nvSpPr>
        <p:spPr/>
        <p:txBody>
          <a:bodyPr/>
          <a:lstStyle/>
          <a:p>
            <a:r>
              <a:rPr lang="en-US" dirty="0" smtClean="0"/>
              <a:t>Citations</a:t>
            </a:r>
            <a:endParaRPr lang="en-US" dirty="0"/>
          </a:p>
        </p:txBody>
      </p:sp>
    </p:spTree>
    <p:extLst>
      <p:ext uri="{BB962C8B-B14F-4D97-AF65-F5344CB8AC3E}">
        <p14:creationId xmlns:p14="http://schemas.microsoft.com/office/powerpoint/2010/main" val="2636273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the year 1895, Daimler rolled out the first ever automobile, the Benz Patent Car. It was the first vehicle ever to be classified under the moniker of “Automobile”. Not much is known about it today, however. It was also technically the first step to self-driving cars, as you need “car” for “Self-Driving Car”.</a:t>
            </a:r>
            <a:endParaRPr lang="en-US" dirty="0"/>
          </a:p>
        </p:txBody>
      </p:sp>
      <p:sp>
        <p:nvSpPr>
          <p:cNvPr id="3" name="Title 2"/>
          <p:cNvSpPr>
            <a:spLocks noGrp="1"/>
          </p:cNvSpPr>
          <p:nvPr>
            <p:ph type="title"/>
          </p:nvPr>
        </p:nvSpPr>
        <p:spPr/>
        <p:txBody>
          <a:bodyPr>
            <a:normAutofit fontScale="90000"/>
          </a:bodyPr>
          <a:lstStyle/>
          <a:p>
            <a:r>
              <a:rPr lang="en-US" dirty="0" smtClean="0"/>
              <a:t>1886: A little better than a horse, I’d say</a:t>
            </a:r>
            <a:endParaRPr lang="en-US" dirty="0"/>
          </a:p>
        </p:txBody>
      </p:sp>
    </p:spTree>
    <p:extLst>
      <p:ext uri="{BB962C8B-B14F-4D97-AF65-F5344CB8AC3E}">
        <p14:creationId xmlns:p14="http://schemas.microsoft.com/office/powerpoint/2010/main" val="3965440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508"/>
            <a:ext cx="7772400" cy="1470025"/>
          </a:xfrm>
        </p:spPr>
        <p:txBody>
          <a:bodyPr/>
          <a:lstStyle/>
          <a:p>
            <a:r>
              <a:rPr lang="en-US" dirty="0" smtClean="0"/>
              <a:t>1912: First Autopilot</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The first autopilots weren’t actually for cars. In 1912, a man named Lawrence Sperry created a device that stabilized an aircraft in flight, and showed it off in 1914 to a large crowd.</a:t>
            </a:r>
            <a:endParaRPr lang="en-US" dirty="0"/>
          </a:p>
        </p:txBody>
      </p:sp>
    </p:spTree>
    <p:extLst>
      <p:ext uri="{BB962C8B-B14F-4D97-AF65-F5344CB8AC3E}">
        <p14:creationId xmlns:p14="http://schemas.microsoft.com/office/powerpoint/2010/main" val="2648859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2010, The military unveiled it’s first ever self driving ground vehicle, BigDog. BigDog is a utility/transport 4 legged vehicle that served to carry soldiers’ backpacks in battle, getting rid of the “Weight on the soldier’s Shoulder”. Not a luxurious job, but it got it done. Not much is known about where it’s sitting now, however.</a:t>
            </a:r>
            <a:endParaRPr lang="en-US" dirty="0"/>
          </a:p>
        </p:txBody>
      </p:sp>
      <p:sp>
        <p:nvSpPr>
          <p:cNvPr id="3" name="Title 2"/>
          <p:cNvSpPr>
            <a:spLocks noGrp="1"/>
          </p:cNvSpPr>
          <p:nvPr>
            <p:ph type="title"/>
          </p:nvPr>
        </p:nvSpPr>
        <p:spPr/>
        <p:txBody>
          <a:bodyPr/>
          <a:lstStyle/>
          <a:p>
            <a:r>
              <a:rPr lang="en-US" dirty="0" smtClean="0"/>
              <a:t>2010: BigDog</a:t>
            </a:r>
            <a:endParaRPr lang="en-US" dirty="0"/>
          </a:p>
        </p:txBody>
      </p:sp>
    </p:spTree>
    <p:extLst>
      <p:ext uri="{BB962C8B-B14F-4D97-AF65-F5344CB8AC3E}">
        <p14:creationId xmlns:p14="http://schemas.microsoft.com/office/powerpoint/2010/main" val="1166134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152400"/>
            <a:ext cx="7772400" cy="1470025"/>
          </a:xfrm>
        </p:spPr>
        <p:txBody>
          <a:bodyPr>
            <a:normAutofit fontScale="90000"/>
          </a:bodyPr>
          <a:lstStyle/>
          <a:p>
            <a:r>
              <a:rPr lang="en-US" dirty="0" smtClean="0"/>
              <a:t>October 2014: Tesla’s sensor cars</a:t>
            </a:r>
            <a:endParaRPr lang="en-US" dirty="0"/>
          </a:p>
        </p:txBody>
      </p:sp>
      <p:sp>
        <p:nvSpPr>
          <p:cNvPr id="3" name="Subtitle 2"/>
          <p:cNvSpPr>
            <a:spLocks noGrp="1"/>
          </p:cNvSpPr>
          <p:nvPr>
            <p:ph type="subTitle" idx="1"/>
          </p:nvPr>
        </p:nvSpPr>
        <p:spPr>
          <a:xfrm>
            <a:off x="762000" y="2819400"/>
            <a:ext cx="7772400" cy="2971800"/>
          </a:xfrm>
        </p:spPr>
        <p:txBody>
          <a:bodyPr>
            <a:normAutofit/>
          </a:bodyPr>
          <a:lstStyle/>
          <a:p>
            <a:r>
              <a:rPr lang="en-US" dirty="0" smtClean="0"/>
              <a:t>In 2014, Tesla started rolling out cars with sensors on all sides, that would help with avoiding </a:t>
            </a:r>
            <a:r>
              <a:rPr lang="en-US" dirty="0" smtClean="0"/>
              <a:t>collisions</a:t>
            </a:r>
            <a:r>
              <a:rPr lang="en-US" dirty="0"/>
              <a:t>.</a:t>
            </a:r>
            <a:r>
              <a:rPr lang="en-US" dirty="0" smtClean="0"/>
              <a:t> </a:t>
            </a:r>
            <a:r>
              <a:rPr lang="en-US" dirty="0"/>
              <a:t>I</a:t>
            </a:r>
            <a:r>
              <a:rPr lang="en-US" dirty="0" smtClean="0"/>
              <a:t>t didn’t do much, </a:t>
            </a:r>
            <a:r>
              <a:rPr lang="en-US" dirty="0" smtClean="0"/>
              <a:t>however.</a:t>
            </a:r>
            <a:endParaRPr lang="en-US" dirty="0"/>
          </a:p>
        </p:txBody>
      </p:sp>
    </p:spTree>
    <p:extLst>
      <p:ext uri="{BB962C8B-B14F-4D97-AF65-F5344CB8AC3E}">
        <p14:creationId xmlns:p14="http://schemas.microsoft.com/office/powerpoint/2010/main" val="1105550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0"/>
            <a:ext cx="7772400" cy="1470025"/>
          </a:xfrm>
        </p:spPr>
        <p:txBody>
          <a:bodyPr>
            <a:normAutofit fontScale="90000"/>
          </a:bodyPr>
          <a:lstStyle/>
          <a:p>
            <a:r>
              <a:rPr lang="en-US" dirty="0" smtClean="0"/>
              <a:t>October 14, 2015, Autopilot</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On </a:t>
            </a:r>
            <a:r>
              <a:rPr lang="en-US" dirty="0"/>
              <a:t>O</a:t>
            </a:r>
            <a:r>
              <a:rPr lang="en-US" dirty="0" smtClean="0"/>
              <a:t>ctober 14</a:t>
            </a:r>
            <a:r>
              <a:rPr lang="en-US" baseline="30000" dirty="0" smtClean="0"/>
              <a:t>th</a:t>
            </a:r>
            <a:r>
              <a:rPr lang="en-US" dirty="0" smtClean="0"/>
              <a:t>, 2015, Tesla activated a new update, version 7, with the nickname “Autopilot”, which stuck.</a:t>
            </a:r>
            <a:endParaRPr lang="en-US" dirty="0"/>
          </a:p>
        </p:txBody>
      </p:sp>
    </p:spTree>
    <p:extLst>
      <p:ext uri="{BB962C8B-B14F-4D97-AF65-F5344CB8AC3E}">
        <p14:creationId xmlns:p14="http://schemas.microsoft.com/office/powerpoint/2010/main" val="112865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470025"/>
          </a:xfrm>
        </p:spPr>
        <p:txBody>
          <a:bodyPr/>
          <a:lstStyle/>
          <a:p>
            <a:r>
              <a:rPr lang="en-US" dirty="0" smtClean="0"/>
              <a:t>Autopilot, Cont.</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The Autopilot update allowed the car to keep speed, steer, and switch lanes all by itself, making the biggest leap since the aircraft autopilot to self driving cars.</a:t>
            </a:r>
            <a:endParaRPr lang="en-US" dirty="0"/>
          </a:p>
        </p:txBody>
      </p:sp>
    </p:spTree>
    <p:extLst>
      <p:ext uri="{BB962C8B-B14F-4D97-AF65-F5344CB8AC3E}">
        <p14:creationId xmlns:p14="http://schemas.microsoft.com/office/powerpoint/2010/main" val="1932069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918"/>
            <a:ext cx="7772400" cy="1829761"/>
          </a:xfrm>
        </p:spPr>
        <p:txBody>
          <a:bodyPr/>
          <a:lstStyle/>
          <a:p>
            <a:r>
              <a:rPr lang="en-US" dirty="0" smtClean="0"/>
              <a:t>	October 2015: Google’s jumping point</a:t>
            </a:r>
            <a:endParaRPr lang="en-US" dirty="0"/>
          </a:p>
        </p:txBody>
      </p:sp>
      <p:sp>
        <p:nvSpPr>
          <p:cNvPr id="3" name="Subtitle 2"/>
          <p:cNvSpPr>
            <a:spLocks noGrp="1"/>
          </p:cNvSpPr>
          <p:nvPr>
            <p:ph type="subTitle" idx="1"/>
          </p:nvPr>
        </p:nvSpPr>
        <p:spPr/>
        <p:txBody>
          <a:bodyPr>
            <a:normAutofit fontScale="62500" lnSpcReduction="20000"/>
          </a:bodyPr>
          <a:lstStyle/>
          <a:p>
            <a:r>
              <a:rPr lang="en-US" dirty="0" smtClean="0"/>
              <a:t>Google, in October of 2015, had it’s first test of a self driving car that would later be named Waymo, after the company that created it. However, </a:t>
            </a:r>
            <a:r>
              <a:rPr lang="en-US" dirty="0" smtClean="0"/>
              <a:t>the company had tested </a:t>
            </a:r>
            <a:r>
              <a:rPr lang="en-US" dirty="0" smtClean="0"/>
              <a:t>it in 2012 and 2014 respectively in small areas. This ride was the first time it rode out solo on public roads. </a:t>
            </a:r>
            <a:endParaRPr lang="en-US" dirty="0"/>
          </a:p>
        </p:txBody>
      </p:sp>
    </p:spTree>
    <p:extLst>
      <p:ext uri="{BB962C8B-B14F-4D97-AF65-F5344CB8AC3E}">
        <p14:creationId xmlns:p14="http://schemas.microsoft.com/office/powerpoint/2010/main" val="3345409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 it’s maiden drive, the car didn’t have a steering wheel, pedals, or anything to control it. Just a machine and the passenger. It worked with flying colors and came out around the same time as Tesla’s. However, the machine was only started to be publicly know and named in December of 2016, to be known as Waymo.</a:t>
            </a:r>
            <a:endParaRPr lang="en-US" dirty="0"/>
          </a:p>
        </p:txBody>
      </p:sp>
      <p:sp>
        <p:nvSpPr>
          <p:cNvPr id="3" name="Title 2"/>
          <p:cNvSpPr>
            <a:spLocks noGrp="1"/>
          </p:cNvSpPr>
          <p:nvPr>
            <p:ph type="title"/>
          </p:nvPr>
        </p:nvSpPr>
        <p:spPr/>
        <p:txBody>
          <a:bodyPr/>
          <a:lstStyle/>
          <a:p>
            <a:r>
              <a:rPr lang="en-US" dirty="0" smtClean="0"/>
              <a:t>Google’s jumping point, cont.</a:t>
            </a:r>
            <a:endParaRPr lang="en-US" dirty="0"/>
          </a:p>
        </p:txBody>
      </p:sp>
    </p:spTree>
    <p:extLst>
      <p:ext uri="{BB962C8B-B14F-4D97-AF65-F5344CB8AC3E}">
        <p14:creationId xmlns:p14="http://schemas.microsoft.com/office/powerpoint/2010/main" val="28028880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130</TotalTime>
  <Words>894</Words>
  <Application>Microsoft Office PowerPoint</Application>
  <PresentationFormat>On-screen Show (4:3)</PresentationFormat>
  <Paragraphs>53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The history of Self Driving Cars</vt:lpstr>
      <vt:lpstr>1886: A little better than a horse, I’d say</vt:lpstr>
      <vt:lpstr>1912: First Autopilot</vt:lpstr>
      <vt:lpstr>2010: BigDog</vt:lpstr>
      <vt:lpstr>October 2014: Tesla’s sensor cars</vt:lpstr>
      <vt:lpstr>October 14, 2015, Autopilot</vt:lpstr>
      <vt:lpstr>Autopilot, Cont.</vt:lpstr>
      <vt:lpstr> October 2015: Google’s jumping point</vt:lpstr>
      <vt:lpstr>Google’s jumping point, cont.</vt:lpstr>
      <vt:lpstr>July 8th, 2016: The Military Steps Up</vt:lpstr>
      <vt:lpstr>September 17th, 2016: The Military Steps Up…Again</vt:lpstr>
      <vt:lpstr>October 28th, 2016, R&amp;D</vt:lpstr>
      <vt:lpstr>March 16th, 2017: Maybe you shouldn’t be making these</vt:lpstr>
      <vt:lpstr>Today</vt:lpstr>
      <vt:lpstr>2017-2050:The future?</vt:lpstr>
      <vt:lpstr>Citations</vt:lpstr>
    </vt:vector>
  </TitlesOfParts>
  <Company>Whitman Hanson Regional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history of Self Driving Cars</dc:title>
  <dc:creator>tech</dc:creator>
  <cp:lastModifiedBy>tech</cp:lastModifiedBy>
  <cp:revision>14</cp:revision>
  <dcterms:created xsi:type="dcterms:W3CDTF">2017-03-24T16:41:52Z</dcterms:created>
  <dcterms:modified xsi:type="dcterms:W3CDTF">2017-04-07T17:02:59Z</dcterms:modified>
</cp:coreProperties>
</file>