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59" r:id="rId6"/>
    <p:sldId id="266" r:id="rId7"/>
    <p:sldId id="267" r:id="rId8"/>
    <p:sldId id="268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6600FF"/>
    <a:srgbClr val="0000FF"/>
    <a:srgbClr val="ABE3FF"/>
    <a:srgbClr val="66CCFF"/>
    <a:srgbClr val="00CCFF"/>
    <a:srgbClr val="3399FF"/>
    <a:srgbClr val="33CCFF"/>
    <a:srgbClr val="0099FF"/>
    <a:srgbClr val="D3B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5" autoAdjust="0"/>
  </p:normalViewPr>
  <p:slideViewPr>
    <p:cSldViewPr>
      <p:cViewPr varScale="1">
        <p:scale>
          <a:sx n="86" d="100"/>
          <a:sy n="86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6.xml"/><Relationship Id="rId5" Type="http://schemas.openxmlformats.org/officeDocument/2006/relationships/slide" Target="../slides/slide5.xml"/><Relationship Id="rId4" Type="http://schemas.openxmlformats.org/officeDocument/2006/relationships/slide" Target="../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183623-7FD5-4F8D-89C4-56F5D686B21A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</dgm:pt>
    <dgm:pt modelId="{5098ED17-5A7D-4975-91D8-563D75C6D458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dirty="0" smtClean="0">
              <a:hlinkClick xmlns:r="http://schemas.openxmlformats.org/officeDocument/2006/relationships" r:id="rId1" action="ppaction://hlinksldjump"/>
            </a:rPr>
            <a:t>Home</a:t>
          </a:r>
          <a:endParaRPr lang="en-US" sz="1400" b="0" dirty="0"/>
        </a:p>
      </dgm:t>
    </dgm:pt>
    <dgm:pt modelId="{A63EBFE3-59A1-4961-9FB0-107D8198E2A6}" type="parTrans" cxnId="{63A90316-0218-466F-96FE-B7B5A7FE97FA}">
      <dgm:prSet/>
      <dgm:spPr/>
      <dgm:t>
        <a:bodyPr/>
        <a:lstStyle/>
        <a:p>
          <a:endParaRPr lang="en-US"/>
        </a:p>
      </dgm:t>
    </dgm:pt>
    <dgm:pt modelId="{7EFA3C70-4B3E-423C-8632-02B048D1C021}" type="sibTrans" cxnId="{63A90316-0218-466F-96FE-B7B5A7FE97FA}">
      <dgm:prSet/>
      <dgm:spPr/>
      <dgm:t>
        <a:bodyPr/>
        <a:lstStyle/>
        <a:p>
          <a:endParaRPr lang="en-US"/>
        </a:p>
      </dgm:t>
    </dgm:pt>
    <dgm:pt modelId="{F412FECE-F129-4340-B507-E48AF1D9F3E6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dirty="0" smtClean="0">
              <a:hlinkClick xmlns:r="http://schemas.openxmlformats.org/officeDocument/2006/relationships" r:id="rId2" action="ppaction://hlinksldjump"/>
            </a:rPr>
            <a:t>Where</a:t>
          </a:r>
        </a:p>
        <a:p>
          <a:r>
            <a:rPr lang="en-US" sz="1400" b="0" dirty="0" smtClean="0">
              <a:hlinkClick xmlns:r="http://schemas.openxmlformats.org/officeDocument/2006/relationships" r:id="rId2" action="ppaction://hlinksldjump"/>
            </a:rPr>
            <a:t>  Found </a:t>
          </a:r>
          <a:endParaRPr lang="en-US" sz="1400" b="0" dirty="0"/>
        </a:p>
      </dgm:t>
    </dgm:pt>
    <dgm:pt modelId="{B493DBAD-DC9F-4C46-ACEB-1903528E04F9}" type="parTrans" cxnId="{4A8C4CF3-9223-4228-B5C0-08DE730EF394}">
      <dgm:prSet/>
      <dgm:spPr/>
      <dgm:t>
        <a:bodyPr/>
        <a:lstStyle/>
        <a:p>
          <a:endParaRPr lang="en-US"/>
        </a:p>
      </dgm:t>
    </dgm:pt>
    <dgm:pt modelId="{AC370569-C23B-4C77-889F-762B0D000BBD}" type="sibTrans" cxnId="{4A8C4CF3-9223-4228-B5C0-08DE730EF394}">
      <dgm:prSet/>
      <dgm:spPr/>
      <dgm:t>
        <a:bodyPr/>
        <a:lstStyle/>
        <a:p>
          <a:endParaRPr lang="en-US"/>
        </a:p>
      </dgm:t>
    </dgm:pt>
    <dgm:pt modelId="{5B0BEB2A-65F4-4E47-B2D8-D426A1B73980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dirty="0" smtClean="0">
              <a:hlinkClick xmlns:r="http://schemas.openxmlformats.org/officeDocument/2006/relationships" r:id="rId3" action="ppaction://hlinksldjump"/>
            </a:rPr>
            <a:t>Uses</a:t>
          </a:r>
          <a:endParaRPr lang="en-US" sz="1400" b="0" dirty="0"/>
        </a:p>
      </dgm:t>
    </dgm:pt>
    <dgm:pt modelId="{EA40857B-AE78-428B-9995-92F6EF92E3F7}" type="parTrans" cxnId="{B3A7B628-924B-412F-9BC7-DBB4F8B4391F}">
      <dgm:prSet/>
      <dgm:spPr/>
      <dgm:t>
        <a:bodyPr/>
        <a:lstStyle/>
        <a:p>
          <a:endParaRPr lang="en-US"/>
        </a:p>
      </dgm:t>
    </dgm:pt>
    <dgm:pt modelId="{C9B5ADF7-1AB0-4553-B722-6FDF70864068}" type="sibTrans" cxnId="{B3A7B628-924B-412F-9BC7-DBB4F8B4391F}">
      <dgm:prSet/>
      <dgm:spPr/>
      <dgm:t>
        <a:bodyPr/>
        <a:lstStyle/>
        <a:p>
          <a:endParaRPr lang="en-US"/>
        </a:p>
      </dgm:t>
    </dgm:pt>
    <dgm:pt modelId="{630300FB-945E-4B04-AB06-372DD82E0EEB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dirty="0" smtClean="0">
              <a:hlinkClick xmlns:r="http://schemas.openxmlformats.org/officeDocument/2006/relationships" r:id="rId4" action="ppaction://hlinksldjump"/>
            </a:rPr>
            <a:t>Location</a:t>
          </a:r>
        </a:p>
        <a:p>
          <a:r>
            <a:rPr lang="en-US" sz="1400" b="0" dirty="0" smtClean="0">
              <a:hlinkClick xmlns:r="http://schemas.openxmlformats.org/officeDocument/2006/relationships" r:id="rId4" action="ppaction://hlinksldjump"/>
            </a:rPr>
            <a:t> And </a:t>
          </a:r>
        </a:p>
        <a:p>
          <a:r>
            <a:rPr lang="en-US" sz="1400" b="0" dirty="0" smtClean="0">
              <a:hlinkClick xmlns:r="http://schemas.openxmlformats.org/officeDocument/2006/relationships" r:id="rId4" action="ppaction://hlinksldjump"/>
            </a:rPr>
            <a:t>Neighbor</a:t>
          </a:r>
          <a:endParaRPr lang="en-US" sz="1400" b="0" dirty="0"/>
        </a:p>
      </dgm:t>
    </dgm:pt>
    <dgm:pt modelId="{8F0D7430-041C-468D-A8B9-E58C8F44A00A}" type="parTrans" cxnId="{C8AEF0A7-6B05-4CFB-9EBA-91CFFE5AD10F}">
      <dgm:prSet/>
      <dgm:spPr/>
      <dgm:t>
        <a:bodyPr/>
        <a:lstStyle/>
        <a:p>
          <a:endParaRPr lang="en-US"/>
        </a:p>
      </dgm:t>
    </dgm:pt>
    <dgm:pt modelId="{83E220F1-1D3D-4E6E-AF43-E680ACE75F6B}" type="sibTrans" cxnId="{C8AEF0A7-6B05-4CFB-9EBA-91CFFE5AD10F}">
      <dgm:prSet/>
      <dgm:spPr/>
      <dgm:t>
        <a:bodyPr/>
        <a:lstStyle/>
        <a:p>
          <a:endParaRPr lang="en-US"/>
        </a:p>
      </dgm:t>
    </dgm:pt>
    <dgm:pt modelId="{6A987F8F-8F22-4252-984D-8EB493E85485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dirty="0" smtClean="0">
              <a:hlinkClick xmlns:r="http://schemas.openxmlformats.org/officeDocument/2006/relationships" r:id="rId5" action="ppaction://hlinksldjump"/>
            </a:rPr>
            <a:t>Drawings</a:t>
          </a:r>
          <a:endParaRPr lang="en-US" sz="1400" b="0" dirty="0"/>
        </a:p>
      </dgm:t>
    </dgm:pt>
    <dgm:pt modelId="{39B4C65D-0DFA-4EB7-AA43-93388AB82A92}" type="parTrans" cxnId="{3BFC3408-F1DA-4194-B57A-3A7E274D90CD}">
      <dgm:prSet/>
      <dgm:spPr/>
      <dgm:t>
        <a:bodyPr/>
        <a:lstStyle/>
        <a:p>
          <a:endParaRPr lang="en-US"/>
        </a:p>
      </dgm:t>
    </dgm:pt>
    <dgm:pt modelId="{5A6D15C4-CC31-4F78-9305-C3A4754D3672}" type="sibTrans" cxnId="{3BFC3408-F1DA-4194-B57A-3A7E274D90CD}">
      <dgm:prSet/>
      <dgm:spPr/>
      <dgm:t>
        <a:bodyPr/>
        <a:lstStyle/>
        <a:p>
          <a:endParaRPr lang="en-US"/>
        </a:p>
      </dgm:t>
    </dgm:pt>
    <dgm:pt modelId="{B38B41CF-F26E-4428-BE6B-31478F349AFB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400" b="0" dirty="0" smtClean="0">
              <a:hlinkClick xmlns:r="http://schemas.openxmlformats.org/officeDocument/2006/relationships" r:id="rId6" action="ppaction://hlinksldjump"/>
            </a:rPr>
            <a:t>Characteristic </a:t>
          </a:r>
        </a:p>
        <a:p>
          <a:r>
            <a:rPr lang="en-US" sz="1400" b="0" dirty="0" smtClean="0">
              <a:hlinkClick xmlns:r="http://schemas.openxmlformats.org/officeDocument/2006/relationships" r:id="rId6" action="ppaction://hlinksldjump"/>
            </a:rPr>
            <a:t>Property</a:t>
          </a:r>
          <a:endParaRPr lang="en-US" sz="1400" b="0" dirty="0"/>
        </a:p>
      </dgm:t>
    </dgm:pt>
    <dgm:pt modelId="{3D5B0245-9171-4D9D-82FD-D6D003F4102C}" type="parTrans" cxnId="{DC1C4D29-337C-45CC-8B83-6B6BDD035FB2}">
      <dgm:prSet/>
      <dgm:spPr/>
      <dgm:t>
        <a:bodyPr/>
        <a:lstStyle/>
        <a:p>
          <a:endParaRPr lang="en-US"/>
        </a:p>
      </dgm:t>
    </dgm:pt>
    <dgm:pt modelId="{F1B2E4E6-46F9-4105-88FD-B88DC74E74BF}" type="sibTrans" cxnId="{DC1C4D29-337C-45CC-8B83-6B6BDD035FB2}">
      <dgm:prSet/>
      <dgm:spPr/>
      <dgm:t>
        <a:bodyPr/>
        <a:lstStyle/>
        <a:p>
          <a:endParaRPr lang="en-US"/>
        </a:p>
      </dgm:t>
    </dgm:pt>
    <dgm:pt modelId="{EF763693-C8C1-4CB7-B64D-5E046877EE3C}" type="pres">
      <dgm:prSet presAssocID="{DF183623-7FD5-4F8D-89C4-56F5D686B21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C375089-5A6C-410D-8ECE-9A31E92C8ABC}" type="pres">
      <dgm:prSet presAssocID="{5098ED17-5A7D-4975-91D8-563D75C6D458}" presName="horFlow" presStyleCnt="0"/>
      <dgm:spPr/>
    </dgm:pt>
    <dgm:pt modelId="{FC0155CC-5325-41AA-9BF8-3A1ABCDCA083}" type="pres">
      <dgm:prSet presAssocID="{5098ED17-5A7D-4975-91D8-563D75C6D458}" presName="bigChev" presStyleLbl="node1" presStyleIdx="0" presStyleCnt="6" custScaleX="134037"/>
      <dgm:spPr/>
      <dgm:t>
        <a:bodyPr/>
        <a:lstStyle/>
        <a:p>
          <a:endParaRPr lang="en-US"/>
        </a:p>
      </dgm:t>
    </dgm:pt>
    <dgm:pt modelId="{9A5DE92B-F9AC-47E3-99FC-D94744D34E42}" type="pres">
      <dgm:prSet presAssocID="{5098ED17-5A7D-4975-91D8-563D75C6D458}" presName="vSp" presStyleCnt="0"/>
      <dgm:spPr/>
    </dgm:pt>
    <dgm:pt modelId="{1A2B9DD7-2207-42A9-BBDA-4BEB78177819}" type="pres">
      <dgm:prSet presAssocID="{630300FB-945E-4B04-AB06-372DD82E0EEB}" presName="horFlow" presStyleCnt="0"/>
      <dgm:spPr/>
    </dgm:pt>
    <dgm:pt modelId="{D2C1D2D7-F1ED-4001-A3F2-20CADD2B887C}" type="pres">
      <dgm:prSet presAssocID="{630300FB-945E-4B04-AB06-372DD82E0EEB}" presName="bigChev" presStyleLbl="node1" presStyleIdx="1" presStyleCnt="6" custScaleX="134037"/>
      <dgm:spPr/>
      <dgm:t>
        <a:bodyPr/>
        <a:lstStyle/>
        <a:p>
          <a:endParaRPr lang="en-US"/>
        </a:p>
      </dgm:t>
    </dgm:pt>
    <dgm:pt modelId="{033BB0BD-39F3-4070-AE6D-69233833A80F}" type="pres">
      <dgm:prSet presAssocID="{630300FB-945E-4B04-AB06-372DD82E0EEB}" presName="vSp" presStyleCnt="0"/>
      <dgm:spPr/>
    </dgm:pt>
    <dgm:pt modelId="{F67BF1AF-7107-484F-8FA9-ACB9C5CABF9A}" type="pres">
      <dgm:prSet presAssocID="{6A987F8F-8F22-4252-984D-8EB493E85485}" presName="horFlow" presStyleCnt="0"/>
      <dgm:spPr/>
    </dgm:pt>
    <dgm:pt modelId="{E6ED0CEA-FE7A-43CE-B01C-E5B14CF5091D}" type="pres">
      <dgm:prSet presAssocID="{6A987F8F-8F22-4252-984D-8EB493E85485}" presName="bigChev" presStyleLbl="node1" presStyleIdx="2" presStyleCnt="6" custScaleX="134037"/>
      <dgm:spPr/>
      <dgm:t>
        <a:bodyPr/>
        <a:lstStyle/>
        <a:p>
          <a:endParaRPr lang="en-US"/>
        </a:p>
      </dgm:t>
    </dgm:pt>
    <dgm:pt modelId="{4E094004-369F-41F7-9576-C5B5F8B9F9E6}" type="pres">
      <dgm:prSet presAssocID="{6A987F8F-8F22-4252-984D-8EB493E85485}" presName="vSp" presStyleCnt="0"/>
      <dgm:spPr/>
    </dgm:pt>
    <dgm:pt modelId="{9C8B1611-0171-4388-BECB-5EBD37234DA5}" type="pres">
      <dgm:prSet presAssocID="{B38B41CF-F26E-4428-BE6B-31478F349AFB}" presName="horFlow" presStyleCnt="0"/>
      <dgm:spPr/>
    </dgm:pt>
    <dgm:pt modelId="{98F631BD-6B39-4600-B8BF-1108EA77803A}" type="pres">
      <dgm:prSet presAssocID="{B38B41CF-F26E-4428-BE6B-31478F349AFB}" presName="bigChev" presStyleLbl="node1" presStyleIdx="3" presStyleCnt="6" custScaleX="134037"/>
      <dgm:spPr/>
      <dgm:t>
        <a:bodyPr/>
        <a:lstStyle/>
        <a:p>
          <a:endParaRPr lang="en-US"/>
        </a:p>
      </dgm:t>
    </dgm:pt>
    <dgm:pt modelId="{B2A32FFA-8B39-44A4-BB7F-9EBBA6C92D95}" type="pres">
      <dgm:prSet presAssocID="{B38B41CF-F26E-4428-BE6B-31478F349AFB}" presName="vSp" presStyleCnt="0"/>
      <dgm:spPr/>
    </dgm:pt>
    <dgm:pt modelId="{FC6E3C57-C1D0-4CCA-93CB-F5F06E4037AD}" type="pres">
      <dgm:prSet presAssocID="{F412FECE-F129-4340-B507-E48AF1D9F3E6}" presName="horFlow" presStyleCnt="0"/>
      <dgm:spPr/>
    </dgm:pt>
    <dgm:pt modelId="{ED5DB374-A8D1-471D-9D2F-9701447F0735}" type="pres">
      <dgm:prSet presAssocID="{F412FECE-F129-4340-B507-E48AF1D9F3E6}" presName="bigChev" presStyleLbl="node1" presStyleIdx="4" presStyleCnt="6" custScaleX="134037"/>
      <dgm:spPr/>
      <dgm:t>
        <a:bodyPr/>
        <a:lstStyle/>
        <a:p>
          <a:endParaRPr lang="en-US"/>
        </a:p>
      </dgm:t>
    </dgm:pt>
    <dgm:pt modelId="{F27C5E54-26D0-4703-884E-BFA83126C1F8}" type="pres">
      <dgm:prSet presAssocID="{F412FECE-F129-4340-B507-E48AF1D9F3E6}" presName="vSp" presStyleCnt="0"/>
      <dgm:spPr/>
    </dgm:pt>
    <dgm:pt modelId="{F839578A-060E-4038-8156-DE977CD6F9A8}" type="pres">
      <dgm:prSet presAssocID="{5B0BEB2A-65F4-4E47-B2D8-D426A1B73980}" presName="horFlow" presStyleCnt="0"/>
      <dgm:spPr/>
    </dgm:pt>
    <dgm:pt modelId="{FDF9B41A-4017-4D48-BAA1-9FB75C8B44E8}" type="pres">
      <dgm:prSet presAssocID="{5B0BEB2A-65F4-4E47-B2D8-D426A1B73980}" presName="bigChev" presStyleLbl="node1" presStyleIdx="5" presStyleCnt="6" custScaleX="134037"/>
      <dgm:spPr/>
      <dgm:t>
        <a:bodyPr/>
        <a:lstStyle/>
        <a:p>
          <a:endParaRPr lang="en-US"/>
        </a:p>
      </dgm:t>
    </dgm:pt>
  </dgm:ptLst>
  <dgm:cxnLst>
    <dgm:cxn modelId="{DC1C4D29-337C-45CC-8B83-6B6BDD035FB2}" srcId="{DF183623-7FD5-4F8D-89C4-56F5D686B21A}" destId="{B38B41CF-F26E-4428-BE6B-31478F349AFB}" srcOrd="3" destOrd="0" parTransId="{3D5B0245-9171-4D9D-82FD-D6D003F4102C}" sibTransId="{F1B2E4E6-46F9-4105-88FD-B88DC74E74BF}"/>
    <dgm:cxn modelId="{673564AC-461A-430B-BFB1-DA4A4D773613}" type="presOf" srcId="{6A987F8F-8F22-4252-984D-8EB493E85485}" destId="{E6ED0CEA-FE7A-43CE-B01C-E5B14CF5091D}" srcOrd="0" destOrd="0" presId="urn:microsoft.com/office/officeart/2005/8/layout/lProcess3"/>
    <dgm:cxn modelId="{E01CF4F0-11FE-4979-A9A6-ED28A243FAFD}" type="presOf" srcId="{B38B41CF-F26E-4428-BE6B-31478F349AFB}" destId="{98F631BD-6B39-4600-B8BF-1108EA77803A}" srcOrd="0" destOrd="0" presId="urn:microsoft.com/office/officeart/2005/8/layout/lProcess3"/>
    <dgm:cxn modelId="{3BFC3408-F1DA-4194-B57A-3A7E274D90CD}" srcId="{DF183623-7FD5-4F8D-89C4-56F5D686B21A}" destId="{6A987F8F-8F22-4252-984D-8EB493E85485}" srcOrd="2" destOrd="0" parTransId="{39B4C65D-0DFA-4EB7-AA43-93388AB82A92}" sibTransId="{5A6D15C4-CC31-4F78-9305-C3A4754D3672}"/>
    <dgm:cxn modelId="{ABDFC9CB-0350-482C-BEF2-4A07187B06FF}" type="presOf" srcId="{DF183623-7FD5-4F8D-89C4-56F5D686B21A}" destId="{EF763693-C8C1-4CB7-B64D-5E046877EE3C}" srcOrd="0" destOrd="0" presId="urn:microsoft.com/office/officeart/2005/8/layout/lProcess3"/>
    <dgm:cxn modelId="{4A8C4CF3-9223-4228-B5C0-08DE730EF394}" srcId="{DF183623-7FD5-4F8D-89C4-56F5D686B21A}" destId="{F412FECE-F129-4340-B507-E48AF1D9F3E6}" srcOrd="4" destOrd="0" parTransId="{B493DBAD-DC9F-4C46-ACEB-1903528E04F9}" sibTransId="{AC370569-C23B-4C77-889F-762B0D000BBD}"/>
    <dgm:cxn modelId="{92E07BF5-C50D-4409-8417-A2CA5519D8AC}" type="presOf" srcId="{630300FB-945E-4B04-AB06-372DD82E0EEB}" destId="{D2C1D2D7-F1ED-4001-A3F2-20CADD2B887C}" srcOrd="0" destOrd="0" presId="urn:microsoft.com/office/officeart/2005/8/layout/lProcess3"/>
    <dgm:cxn modelId="{675C5F73-A3D3-4DB2-B614-DCA21C95FE65}" type="presOf" srcId="{5098ED17-5A7D-4975-91D8-563D75C6D458}" destId="{FC0155CC-5325-41AA-9BF8-3A1ABCDCA083}" srcOrd="0" destOrd="0" presId="urn:microsoft.com/office/officeart/2005/8/layout/lProcess3"/>
    <dgm:cxn modelId="{63A90316-0218-466F-96FE-B7B5A7FE97FA}" srcId="{DF183623-7FD5-4F8D-89C4-56F5D686B21A}" destId="{5098ED17-5A7D-4975-91D8-563D75C6D458}" srcOrd="0" destOrd="0" parTransId="{A63EBFE3-59A1-4961-9FB0-107D8198E2A6}" sibTransId="{7EFA3C70-4B3E-423C-8632-02B048D1C021}"/>
    <dgm:cxn modelId="{C8AEF0A7-6B05-4CFB-9EBA-91CFFE5AD10F}" srcId="{DF183623-7FD5-4F8D-89C4-56F5D686B21A}" destId="{630300FB-945E-4B04-AB06-372DD82E0EEB}" srcOrd="1" destOrd="0" parTransId="{8F0D7430-041C-468D-A8B9-E58C8F44A00A}" sibTransId="{83E220F1-1D3D-4E6E-AF43-E680ACE75F6B}"/>
    <dgm:cxn modelId="{B3A7B628-924B-412F-9BC7-DBB4F8B4391F}" srcId="{DF183623-7FD5-4F8D-89C4-56F5D686B21A}" destId="{5B0BEB2A-65F4-4E47-B2D8-D426A1B73980}" srcOrd="5" destOrd="0" parTransId="{EA40857B-AE78-428B-9995-92F6EF92E3F7}" sibTransId="{C9B5ADF7-1AB0-4553-B722-6FDF70864068}"/>
    <dgm:cxn modelId="{C24E788E-34F6-47B4-A6F4-AA06AC66644A}" type="presOf" srcId="{F412FECE-F129-4340-B507-E48AF1D9F3E6}" destId="{ED5DB374-A8D1-471D-9D2F-9701447F0735}" srcOrd="0" destOrd="0" presId="urn:microsoft.com/office/officeart/2005/8/layout/lProcess3"/>
    <dgm:cxn modelId="{70CD25C0-4FF9-4A3F-9645-933FD3146E0A}" type="presOf" srcId="{5B0BEB2A-65F4-4E47-B2D8-D426A1B73980}" destId="{FDF9B41A-4017-4D48-BAA1-9FB75C8B44E8}" srcOrd="0" destOrd="0" presId="urn:microsoft.com/office/officeart/2005/8/layout/lProcess3"/>
    <dgm:cxn modelId="{9FEF68C5-44BD-42CC-915F-8B3CFA94E58E}" type="presParOf" srcId="{EF763693-C8C1-4CB7-B64D-5E046877EE3C}" destId="{DC375089-5A6C-410D-8ECE-9A31E92C8ABC}" srcOrd="0" destOrd="0" presId="urn:microsoft.com/office/officeart/2005/8/layout/lProcess3"/>
    <dgm:cxn modelId="{8DBC7AFB-F844-4570-8E28-45A735739F48}" type="presParOf" srcId="{DC375089-5A6C-410D-8ECE-9A31E92C8ABC}" destId="{FC0155CC-5325-41AA-9BF8-3A1ABCDCA083}" srcOrd="0" destOrd="0" presId="urn:microsoft.com/office/officeart/2005/8/layout/lProcess3"/>
    <dgm:cxn modelId="{F91694F0-C6D0-48E7-B9DD-C4D32BFBFAD8}" type="presParOf" srcId="{EF763693-C8C1-4CB7-B64D-5E046877EE3C}" destId="{9A5DE92B-F9AC-47E3-99FC-D94744D34E42}" srcOrd="1" destOrd="0" presId="urn:microsoft.com/office/officeart/2005/8/layout/lProcess3"/>
    <dgm:cxn modelId="{873B5B86-59EB-4D08-ABBC-D9C58CDBF74B}" type="presParOf" srcId="{EF763693-C8C1-4CB7-B64D-5E046877EE3C}" destId="{1A2B9DD7-2207-42A9-BBDA-4BEB78177819}" srcOrd="2" destOrd="0" presId="urn:microsoft.com/office/officeart/2005/8/layout/lProcess3"/>
    <dgm:cxn modelId="{37306F48-5F51-4CE1-8596-EEB76809124C}" type="presParOf" srcId="{1A2B9DD7-2207-42A9-BBDA-4BEB78177819}" destId="{D2C1D2D7-F1ED-4001-A3F2-20CADD2B887C}" srcOrd="0" destOrd="0" presId="urn:microsoft.com/office/officeart/2005/8/layout/lProcess3"/>
    <dgm:cxn modelId="{34B07495-9435-4850-A1E0-AD92D9D03B81}" type="presParOf" srcId="{EF763693-C8C1-4CB7-B64D-5E046877EE3C}" destId="{033BB0BD-39F3-4070-AE6D-69233833A80F}" srcOrd="3" destOrd="0" presId="urn:microsoft.com/office/officeart/2005/8/layout/lProcess3"/>
    <dgm:cxn modelId="{D118B60E-0616-43F3-B8FF-34608CCD62ED}" type="presParOf" srcId="{EF763693-C8C1-4CB7-B64D-5E046877EE3C}" destId="{F67BF1AF-7107-484F-8FA9-ACB9C5CABF9A}" srcOrd="4" destOrd="0" presId="urn:microsoft.com/office/officeart/2005/8/layout/lProcess3"/>
    <dgm:cxn modelId="{21AB3229-7583-413D-A95C-CCD3F7BE4402}" type="presParOf" srcId="{F67BF1AF-7107-484F-8FA9-ACB9C5CABF9A}" destId="{E6ED0CEA-FE7A-43CE-B01C-E5B14CF5091D}" srcOrd="0" destOrd="0" presId="urn:microsoft.com/office/officeart/2005/8/layout/lProcess3"/>
    <dgm:cxn modelId="{8F9FB3B2-4A00-4319-AFD5-3E3043F9BFEC}" type="presParOf" srcId="{EF763693-C8C1-4CB7-B64D-5E046877EE3C}" destId="{4E094004-369F-41F7-9576-C5B5F8B9F9E6}" srcOrd="5" destOrd="0" presId="urn:microsoft.com/office/officeart/2005/8/layout/lProcess3"/>
    <dgm:cxn modelId="{97846679-DB7C-4CB3-959A-D3984631F7C0}" type="presParOf" srcId="{EF763693-C8C1-4CB7-B64D-5E046877EE3C}" destId="{9C8B1611-0171-4388-BECB-5EBD37234DA5}" srcOrd="6" destOrd="0" presId="urn:microsoft.com/office/officeart/2005/8/layout/lProcess3"/>
    <dgm:cxn modelId="{3D92768A-47C4-4150-832F-F4A226511FF3}" type="presParOf" srcId="{9C8B1611-0171-4388-BECB-5EBD37234DA5}" destId="{98F631BD-6B39-4600-B8BF-1108EA77803A}" srcOrd="0" destOrd="0" presId="urn:microsoft.com/office/officeart/2005/8/layout/lProcess3"/>
    <dgm:cxn modelId="{99D649D8-F73C-45CE-B8A7-8EB4DCBDA118}" type="presParOf" srcId="{EF763693-C8C1-4CB7-B64D-5E046877EE3C}" destId="{B2A32FFA-8B39-44A4-BB7F-9EBBA6C92D95}" srcOrd="7" destOrd="0" presId="urn:microsoft.com/office/officeart/2005/8/layout/lProcess3"/>
    <dgm:cxn modelId="{033D3540-81FD-48C6-95C6-CDD253D85B44}" type="presParOf" srcId="{EF763693-C8C1-4CB7-B64D-5E046877EE3C}" destId="{FC6E3C57-C1D0-4CCA-93CB-F5F06E4037AD}" srcOrd="8" destOrd="0" presId="urn:microsoft.com/office/officeart/2005/8/layout/lProcess3"/>
    <dgm:cxn modelId="{EEED52CE-CCEA-4897-AD5C-AD560C98CF29}" type="presParOf" srcId="{FC6E3C57-C1D0-4CCA-93CB-F5F06E4037AD}" destId="{ED5DB374-A8D1-471D-9D2F-9701447F0735}" srcOrd="0" destOrd="0" presId="urn:microsoft.com/office/officeart/2005/8/layout/lProcess3"/>
    <dgm:cxn modelId="{25300F92-299C-41B2-BA61-2F1588B781C6}" type="presParOf" srcId="{EF763693-C8C1-4CB7-B64D-5E046877EE3C}" destId="{F27C5E54-26D0-4703-884E-BFA83126C1F8}" srcOrd="9" destOrd="0" presId="urn:microsoft.com/office/officeart/2005/8/layout/lProcess3"/>
    <dgm:cxn modelId="{EFAB7035-6DE5-4C85-8DCB-D86292242EFD}" type="presParOf" srcId="{EF763693-C8C1-4CB7-B64D-5E046877EE3C}" destId="{F839578A-060E-4038-8156-DE977CD6F9A8}" srcOrd="10" destOrd="0" presId="urn:microsoft.com/office/officeart/2005/8/layout/lProcess3"/>
    <dgm:cxn modelId="{6EC43785-1BE7-4D07-9136-B4501B433374}" type="presParOf" srcId="{F839578A-060E-4038-8156-DE977CD6F9A8}" destId="{FDF9B41A-4017-4D48-BAA1-9FB75C8B44E8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155CC-5325-41AA-9BF8-3A1ABCDCA083}">
      <dsp:nvSpPr>
        <dsp:cNvPr id="0" name=""/>
        <dsp:cNvSpPr/>
      </dsp:nvSpPr>
      <dsp:spPr>
        <a:xfrm>
          <a:off x="3200399" y="670"/>
          <a:ext cx="2438401" cy="727680"/>
        </a:xfrm>
        <a:prstGeom prst="chevron">
          <a:avLst/>
        </a:prstGeom>
        <a:solidFill>
          <a:schemeClr val="accent4">
            <a:tint val="45000"/>
          </a:schemeClr>
        </a:solidFill>
        <a:ln w="9525" cap="flat" cmpd="sng" algn="ctr">
          <a:solidFill>
            <a:schemeClr val="accent4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Home</a:t>
          </a:r>
          <a:endParaRPr lang="en-US" sz="1400" b="0" kern="1200" dirty="0"/>
        </a:p>
      </dsp:txBody>
      <dsp:txXfrm>
        <a:off x="3564239" y="670"/>
        <a:ext cx="1710721" cy="727680"/>
      </dsp:txXfrm>
    </dsp:sp>
    <dsp:sp modelId="{D2C1D2D7-F1ED-4001-A3F2-20CADD2B887C}">
      <dsp:nvSpPr>
        <dsp:cNvPr id="0" name=""/>
        <dsp:cNvSpPr/>
      </dsp:nvSpPr>
      <dsp:spPr>
        <a:xfrm>
          <a:off x="3200399" y="830226"/>
          <a:ext cx="2438401" cy="727680"/>
        </a:xfrm>
        <a:prstGeom prst="chevron">
          <a:avLst/>
        </a:prstGeom>
        <a:solidFill>
          <a:schemeClr val="accent4">
            <a:tint val="45000"/>
          </a:schemeClr>
        </a:solidFill>
        <a:ln w="9525" cap="flat" cmpd="sng" algn="ctr">
          <a:solidFill>
            <a:schemeClr val="accent4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Location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 And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Neighbor</a:t>
          </a:r>
          <a:endParaRPr lang="en-US" sz="1400" b="0" kern="1200" dirty="0"/>
        </a:p>
      </dsp:txBody>
      <dsp:txXfrm>
        <a:off x="3564239" y="830226"/>
        <a:ext cx="1710721" cy="727680"/>
      </dsp:txXfrm>
    </dsp:sp>
    <dsp:sp modelId="{E6ED0CEA-FE7A-43CE-B01C-E5B14CF5091D}">
      <dsp:nvSpPr>
        <dsp:cNvPr id="0" name=""/>
        <dsp:cNvSpPr/>
      </dsp:nvSpPr>
      <dsp:spPr>
        <a:xfrm>
          <a:off x="3200399" y="1659781"/>
          <a:ext cx="2438401" cy="727680"/>
        </a:xfrm>
        <a:prstGeom prst="chevron">
          <a:avLst/>
        </a:prstGeom>
        <a:solidFill>
          <a:schemeClr val="accent4">
            <a:tint val="45000"/>
          </a:schemeClr>
        </a:solidFill>
        <a:ln w="9525" cap="flat" cmpd="sng" algn="ctr">
          <a:solidFill>
            <a:schemeClr val="accent4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Drawings</a:t>
          </a:r>
          <a:endParaRPr lang="en-US" sz="1400" b="0" kern="1200" dirty="0"/>
        </a:p>
      </dsp:txBody>
      <dsp:txXfrm>
        <a:off x="3564239" y="1659781"/>
        <a:ext cx="1710721" cy="727680"/>
      </dsp:txXfrm>
    </dsp:sp>
    <dsp:sp modelId="{98F631BD-6B39-4600-B8BF-1108EA77803A}">
      <dsp:nvSpPr>
        <dsp:cNvPr id="0" name=""/>
        <dsp:cNvSpPr/>
      </dsp:nvSpPr>
      <dsp:spPr>
        <a:xfrm>
          <a:off x="3200399" y="2489337"/>
          <a:ext cx="2438401" cy="727680"/>
        </a:xfrm>
        <a:prstGeom prst="chevron">
          <a:avLst/>
        </a:prstGeom>
        <a:solidFill>
          <a:schemeClr val="accent4">
            <a:tint val="45000"/>
          </a:schemeClr>
        </a:solidFill>
        <a:ln w="9525" cap="flat" cmpd="sng" algn="ctr">
          <a:solidFill>
            <a:schemeClr val="accent4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Characteristic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Property</a:t>
          </a:r>
          <a:endParaRPr lang="en-US" sz="1400" b="0" kern="1200" dirty="0"/>
        </a:p>
      </dsp:txBody>
      <dsp:txXfrm>
        <a:off x="3564239" y="2489337"/>
        <a:ext cx="1710721" cy="727680"/>
      </dsp:txXfrm>
    </dsp:sp>
    <dsp:sp modelId="{ED5DB374-A8D1-471D-9D2F-9701447F0735}">
      <dsp:nvSpPr>
        <dsp:cNvPr id="0" name=""/>
        <dsp:cNvSpPr/>
      </dsp:nvSpPr>
      <dsp:spPr>
        <a:xfrm>
          <a:off x="3200399" y="3318892"/>
          <a:ext cx="2438401" cy="727680"/>
        </a:xfrm>
        <a:prstGeom prst="chevron">
          <a:avLst/>
        </a:prstGeom>
        <a:solidFill>
          <a:schemeClr val="accent4">
            <a:tint val="45000"/>
          </a:schemeClr>
        </a:solidFill>
        <a:ln w="9525" cap="flat" cmpd="sng" algn="ctr">
          <a:solidFill>
            <a:schemeClr val="accent4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Where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  Found </a:t>
          </a:r>
          <a:endParaRPr lang="en-US" sz="1400" b="0" kern="1200" dirty="0"/>
        </a:p>
      </dsp:txBody>
      <dsp:txXfrm>
        <a:off x="3564239" y="3318892"/>
        <a:ext cx="1710721" cy="727680"/>
      </dsp:txXfrm>
    </dsp:sp>
    <dsp:sp modelId="{FDF9B41A-4017-4D48-BAA1-9FB75C8B44E8}">
      <dsp:nvSpPr>
        <dsp:cNvPr id="0" name=""/>
        <dsp:cNvSpPr/>
      </dsp:nvSpPr>
      <dsp:spPr>
        <a:xfrm>
          <a:off x="3200399" y="4148448"/>
          <a:ext cx="2438401" cy="727680"/>
        </a:xfrm>
        <a:prstGeom prst="chevron">
          <a:avLst/>
        </a:prstGeom>
        <a:solidFill>
          <a:schemeClr val="accent4">
            <a:tint val="45000"/>
          </a:schemeClr>
        </a:solidFill>
        <a:ln w="9525" cap="flat" cmpd="sng" algn="ctr">
          <a:solidFill>
            <a:schemeClr val="accent4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>
              <a:hlinkClick xmlns:r="http://schemas.openxmlformats.org/officeDocument/2006/relationships" r:id="" action="ppaction://hlinksldjump"/>
            </a:rPr>
            <a:t>Uses</a:t>
          </a:r>
          <a:endParaRPr lang="en-US" sz="1400" b="0" kern="1200" dirty="0"/>
        </a:p>
      </dsp:txBody>
      <dsp:txXfrm>
        <a:off x="3564239" y="4148448"/>
        <a:ext cx="1710721" cy="727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2F38E-EDB3-43BB-B46D-E0DA3D0C150E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13D94-6AF4-4B8A-9976-413617CA8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13D94-6AF4-4B8A-9976-413617CA89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5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B62D4A-5951-49C1-AD37-ABD2B0067E6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DB82443-39B9-4B92-9D86-756BF9CDA27A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8074063" y="155448"/>
            <a:ext cx="615873" cy="707886"/>
            <a:chOff x="8074063" y="155448"/>
            <a:chExt cx="615873" cy="707886"/>
          </a:xfrm>
        </p:grpSpPr>
        <p:sp>
          <p:nvSpPr>
            <p:cNvPr id="2" name="Action Button: Custom 1">
              <a:hlinkClick r:id="rId13" action="ppaction://hlinksldjump" highlightClick="1"/>
            </p:cNvPr>
            <p:cNvSpPr/>
            <p:nvPr userDrawn="1"/>
          </p:nvSpPr>
          <p:spPr>
            <a:xfrm>
              <a:off x="8077200" y="304800"/>
              <a:ext cx="609600" cy="533400"/>
            </a:xfrm>
            <a:prstGeom prst="actionButtonBlank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 userDrawn="1"/>
          </p:nvSpPr>
          <p:spPr>
            <a:xfrm>
              <a:off x="8074063" y="155448"/>
              <a:ext cx="615873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000" b="1" cap="none" spc="0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hlinkClick r:id="rId13" action="ppaction://hlinksldjump"/>
                </a:rPr>
                <a:t>N</a:t>
              </a:r>
              <a:endParaRPr lang="en-US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icalelements.com/sup/about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oxygen/" TargetMode="External"/><Relationship Id="rId2" Type="http://schemas.openxmlformats.org/officeDocument/2006/relationships/hyperlink" Target="http://www.chemicalelements.com/sup/abou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3657600"/>
            <a:ext cx="6172200" cy="1600200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 smtClean="0">
                <a:solidFill>
                  <a:schemeClr val="bg1">
                    <a:lumMod val="50000"/>
                  </a:schemeClr>
                </a:solidFill>
              </a:rPr>
              <a:t>By: Abigail M. Dernier</a:t>
            </a: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611 &amp; Mr. O’Reilly</a:t>
            </a:r>
          </a:p>
          <a:p>
            <a:fld id="{7B73A582-27C2-41D2-8ABE-C15CF9CA5BB5}" type="datetime4">
              <a:rPr lang="en-US" sz="2800" smtClean="0">
                <a:solidFill>
                  <a:schemeClr val="bg1">
                    <a:lumMod val="50000"/>
                  </a:schemeClr>
                </a:solidFill>
              </a:rPr>
              <a:t>June 10, 2016</a:t>
            </a:fld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478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chemeClr val="bg1">
                    <a:lumMod val="50000"/>
                  </a:schemeClr>
                </a:solidFill>
              </a:rPr>
              <a:t>Oxygen</a:t>
            </a:r>
            <a:r>
              <a:rPr lang="en-US" sz="9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sz="9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90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161235"/>
              </p:ext>
            </p:extLst>
          </p:nvPr>
        </p:nvGraphicFramePr>
        <p:xfrm>
          <a:off x="152400" y="1524000"/>
          <a:ext cx="8839200" cy="4876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61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86200"/>
            <a:ext cx="3048000" cy="2286000"/>
          </a:xfrm>
        </p:spPr>
      </p:pic>
      <p:sp>
        <p:nvSpPr>
          <p:cNvPr id="8" name="TextBox 7"/>
          <p:cNvSpPr txBox="1"/>
          <p:nvPr/>
        </p:nvSpPr>
        <p:spPr>
          <a:xfrm>
            <a:off x="304800" y="16002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Oxygen is a gas found in nature. It is located at Period 16, Group 2 on the Periodic Table Of Elements. </a:t>
            </a:r>
            <a:r>
              <a:rPr lang="en-US" dirty="0" smtClean="0"/>
              <a:t>We </a:t>
            </a:r>
            <a:r>
              <a:rPr lang="en-US" dirty="0" smtClean="0"/>
              <a:t>humans need oxygen in order to live the lives we do. Though humans are not the only ones who need oxygen. Many other organisms need oxygen too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            I chose this element because I find interest in learning about oxygen.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                                                              https://www.webelements.com/oxygen/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790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And Neighbors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3127794"/>
              </p:ext>
            </p:extLst>
          </p:nvPr>
        </p:nvGraphicFramePr>
        <p:xfrm>
          <a:off x="304800" y="1600200"/>
          <a:ext cx="8494713" cy="319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971"/>
                <a:gridCol w="2856971"/>
                <a:gridCol w="2780771"/>
              </a:tblGrid>
              <a:tr h="1676400">
                <a:tc>
                  <a:txBody>
                    <a:bodyPr/>
                    <a:lstStyle/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Nitrogen </a:t>
                      </a:r>
                      <a:endParaRPr lang="en-US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R w="12700" cmpd="sng">
                      <a:noFill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</a:rPr>
                        <a:t>Oxygen</a:t>
                      </a:r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Fluorine </a:t>
                      </a:r>
                      <a:endParaRPr lang="en-US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516131">
                <a:tc>
                  <a:txBody>
                    <a:bodyPr/>
                    <a:lstStyle/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Phosphorus </a:t>
                      </a:r>
                      <a:endParaRPr lang="en-US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Sulfur</a:t>
                      </a:r>
                      <a:r>
                        <a:rPr lang="en-US" sz="2400" b="1" cap="all" spc="0" baseline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sz="24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lnT w="38100" cmpd="sng">
                      <a:noFill/>
                    </a:lnT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</a:rPr>
                        <a:t>Chlorine</a:t>
                      </a:r>
                      <a:endParaRPr lang="en-US" sz="2400" b="1" cap="all" spc="0" dirty="0" smtClean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105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hlinkClick r:id="rId3"/>
              </a:rPr>
              <a:t>http</a:t>
            </a:r>
            <a:r>
              <a:rPr lang="en-US" sz="2400" dirty="0">
                <a:hlinkClick r:id="rId3"/>
              </a:rPr>
              <a:t>://</a:t>
            </a:r>
            <a:r>
              <a:rPr lang="en-US" sz="2400" dirty="0" smtClean="0">
                <a:hlinkClick r:id="rId3"/>
              </a:rPr>
              <a:t>www.chemicalelements.com/sup/about.html</a:t>
            </a:r>
            <a:r>
              <a:rPr lang="en-US" sz="2400" dirty="0" smtClean="0"/>
              <a:t>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3027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0" r="26670" b="8976"/>
          <a:stretch/>
        </p:blipFill>
        <p:spPr>
          <a:xfrm>
            <a:off x="381000" y="1905000"/>
            <a:ext cx="4148769" cy="41643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4876800" y="1676400"/>
            <a:ext cx="388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Atomic </a:t>
            </a:r>
            <a:r>
              <a:rPr lang="en-US" dirty="0" smtClean="0"/>
              <a:t>number: 8 {eight}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Mass: 15.9994 {fifteen point nine, nine, nine, four}</a:t>
            </a:r>
          </a:p>
          <a:p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umber </a:t>
            </a:r>
            <a:r>
              <a:rPr lang="en-US" dirty="0"/>
              <a:t>of </a:t>
            </a:r>
            <a:r>
              <a:rPr lang="en-US" dirty="0" smtClean="0"/>
              <a:t>protons: 2 {two}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Neutrons: 6 {six}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Electrons: 8 {eight}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alence Electrons: 6 {six}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05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Melting Point: -361.12 °</a:t>
            </a:r>
            <a:r>
              <a:rPr lang="en-US" dirty="0" smtClean="0"/>
              <a:t>F</a:t>
            </a:r>
          </a:p>
          <a:p>
            <a:endParaRPr lang="en-US" dirty="0" smtClean="0"/>
          </a:p>
          <a:p>
            <a:r>
              <a:rPr lang="en-US" dirty="0" smtClean="0"/>
              <a:t>Boiling Point: -297.4 </a:t>
            </a:r>
            <a:r>
              <a:rPr lang="en-US" dirty="0"/>
              <a:t>°</a:t>
            </a:r>
            <a:r>
              <a:rPr lang="en-US" dirty="0" smtClean="0"/>
              <a:t>F</a:t>
            </a:r>
          </a:p>
          <a:p>
            <a:endParaRPr lang="en-US" dirty="0"/>
          </a:p>
          <a:p>
            <a:r>
              <a:rPr lang="en-US" dirty="0" smtClean="0"/>
              <a:t>Color: colorless</a:t>
            </a:r>
          </a:p>
          <a:p>
            <a:endParaRPr lang="en-US" dirty="0"/>
          </a:p>
          <a:p>
            <a:r>
              <a:rPr lang="en-US" dirty="0" smtClean="0"/>
              <a:t>Density: 1.429 </a:t>
            </a:r>
            <a:r>
              <a:rPr lang="en-US" dirty="0"/>
              <a:t>g/cm3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Classification: Non-metal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2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</a:t>
            </a:r>
            <a:r>
              <a:rPr lang="en-US" dirty="0" smtClean="0"/>
              <a:t>21% of the </a:t>
            </a:r>
            <a:r>
              <a:rPr lang="en-US" dirty="0" smtClean="0"/>
              <a:t>atmosphere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the earth's </a:t>
            </a:r>
            <a:r>
              <a:rPr lang="en-US" dirty="0" smtClean="0"/>
              <a:t>crust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any number of </a:t>
            </a:r>
            <a:r>
              <a:rPr lang="en-US" dirty="0" smtClean="0"/>
              <a:t>minerals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most </a:t>
            </a:r>
            <a:r>
              <a:rPr lang="en-US" dirty="0"/>
              <a:t>of the weight of </a:t>
            </a:r>
            <a:r>
              <a:rPr lang="en-US" dirty="0" smtClean="0"/>
              <a:t>water</a:t>
            </a:r>
          </a:p>
          <a:p>
            <a:endParaRPr lang="en-US" dirty="0"/>
          </a:p>
          <a:p>
            <a:r>
              <a:rPr lang="en-US" dirty="0" smtClean="0"/>
              <a:t>As </a:t>
            </a:r>
            <a:r>
              <a:rPr lang="en-US" dirty="0" smtClean="0"/>
              <a:t>the third most abundant element in the </a:t>
            </a:r>
            <a:r>
              <a:rPr lang="en-US" dirty="0" smtClean="0"/>
              <a:t>sun</a:t>
            </a:r>
          </a:p>
          <a:p>
            <a:endParaRPr lang="en-US" dirty="0" smtClean="0"/>
          </a:p>
          <a:p>
            <a:r>
              <a:rPr lang="en-US" dirty="0" smtClean="0"/>
              <a:t>In mars as about 0.15%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79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</a:t>
            </a:r>
            <a:r>
              <a:rPr lang="en-US" dirty="0" smtClean="0"/>
              <a:t>xy-acetylene </a:t>
            </a:r>
            <a:r>
              <a:rPr lang="en-US" dirty="0"/>
              <a:t>welding</a:t>
            </a:r>
          </a:p>
          <a:p>
            <a:r>
              <a:rPr lang="en-US" dirty="0" smtClean="0"/>
              <a:t>“G</a:t>
            </a:r>
            <a:r>
              <a:rPr lang="en-US" dirty="0" smtClean="0"/>
              <a:t>ives </a:t>
            </a:r>
            <a:r>
              <a:rPr lang="en-US" dirty="0"/>
              <a:t>oxygen to patients in </a:t>
            </a:r>
            <a:r>
              <a:rPr lang="en-US" dirty="0" smtClean="0"/>
              <a:t>hospitals”</a:t>
            </a:r>
            <a:endParaRPr lang="en-US" dirty="0"/>
          </a:p>
          <a:p>
            <a:r>
              <a:rPr lang="en-US" dirty="0" smtClean="0"/>
              <a:t>“M</a:t>
            </a:r>
            <a:r>
              <a:rPr lang="en-US" dirty="0" smtClean="0"/>
              <a:t>akes </a:t>
            </a:r>
            <a:r>
              <a:rPr lang="en-US" dirty="0"/>
              <a:t>methanol and </a:t>
            </a:r>
            <a:r>
              <a:rPr lang="en-US" dirty="0" smtClean="0"/>
              <a:t>ethane </a:t>
            </a:r>
            <a:r>
              <a:rPr lang="en-US" dirty="0" smtClean="0"/>
              <a:t>oxide”</a:t>
            </a:r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ocket </a:t>
            </a:r>
            <a:r>
              <a:rPr lang="en-US" dirty="0"/>
              <a:t>fuel oxidant</a:t>
            </a:r>
          </a:p>
          <a:p>
            <a:r>
              <a:rPr lang="en-US" dirty="0"/>
              <a:t>S</a:t>
            </a:r>
            <a:r>
              <a:rPr lang="en-US" dirty="0" smtClean="0"/>
              <a:t>teel </a:t>
            </a:r>
            <a:r>
              <a:rPr lang="en-US" dirty="0"/>
              <a:t>manufacture</a:t>
            </a:r>
          </a:p>
          <a:p>
            <a:r>
              <a:rPr lang="en-US" dirty="0" smtClean="0"/>
              <a:t>“O</a:t>
            </a:r>
            <a:r>
              <a:rPr lang="en-US" dirty="0" smtClean="0"/>
              <a:t>zone layer(O3</a:t>
            </a:r>
            <a:r>
              <a:rPr lang="en-US" dirty="0"/>
              <a:t>), {</a:t>
            </a:r>
            <a:r>
              <a:rPr lang="en-US" dirty="0" smtClean="0"/>
              <a:t>an </a:t>
            </a:r>
            <a:r>
              <a:rPr lang="en-US" dirty="0"/>
              <a:t>oxygen layer  in the atmosphere that is protection against the sun's ultraviolet </a:t>
            </a:r>
            <a:r>
              <a:rPr lang="en-US" dirty="0" smtClean="0"/>
              <a:t>rays</a:t>
            </a:r>
            <a:r>
              <a:rPr lang="en-US" dirty="0" smtClean="0"/>
              <a:t>}”</a:t>
            </a:r>
            <a:endParaRPr lang="en-US" dirty="0"/>
          </a:p>
          <a:p>
            <a:r>
              <a:rPr lang="en-US" dirty="0" smtClean="0"/>
              <a:t>Breathing</a:t>
            </a:r>
          </a:p>
          <a:p>
            <a:r>
              <a:rPr lang="en-US" dirty="0" smtClean="0"/>
              <a:t>“Is </a:t>
            </a:r>
            <a:r>
              <a:rPr lang="en-US" dirty="0" smtClean="0"/>
              <a:t>involved in the stellar energy </a:t>
            </a:r>
            <a:r>
              <a:rPr lang="en-US" dirty="0" smtClean="0"/>
              <a:t>production”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29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50392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2362200"/>
            <a:ext cx="8610600" cy="2585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 smtClean="0"/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US" dirty="0" err="1" smtClean="0"/>
              <a:t>Bentor</a:t>
            </a:r>
            <a:r>
              <a:rPr lang="en-US" dirty="0"/>
              <a:t>, </a:t>
            </a:r>
            <a:r>
              <a:rPr lang="en-US" dirty="0" err="1"/>
              <a:t>Yinon</a:t>
            </a:r>
            <a:r>
              <a:rPr lang="en-US" dirty="0"/>
              <a:t>. "Oxygen (O)." Chemical Elements.com. </a:t>
            </a:r>
            <a:r>
              <a:rPr lang="en-US" dirty="0" err="1"/>
              <a:t>N.p</a:t>
            </a:r>
            <a:r>
              <a:rPr lang="en-US" dirty="0"/>
              <a:t>., Feb. 1996. Web. 10 June 2016.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www.chemicalelements.com/sup/about.html</a:t>
            </a:r>
            <a:r>
              <a:rPr lang="en-US" dirty="0" smtClean="0"/>
              <a:t> .</a:t>
            </a:r>
            <a:endParaRPr lang="en-US" dirty="0"/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Clr>
                <a:srgbClr val="7030A0"/>
              </a:buClr>
              <a:buFont typeface="Wingdings" panose="05000000000000000000" pitchFamily="2" charset="2"/>
              <a:buChar char="v"/>
            </a:pPr>
            <a:r>
              <a:rPr lang="en-US" dirty="0"/>
              <a:t>Winter, Mark. "Oxygen: The Essentials." [</a:t>
            </a:r>
            <a:r>
              <a:rPr lang="en-US" dirty="0" err="1"/>
              <a:t>WebElements</a:t>
            </a:r>
            <a:r>
              <a:rPr lang="en-US" dirty="0"/>
              <a:t> Periodic Table]. [The University of Sheffield and </a:t>
            </a:r>
            <a:r>
              <a:rPr lang="en-US" dirty="0" err="1"/>
              <a:t>WebElements</a:t>
            </a:r>
            <a:r>
              <a:rPr lang="en-US" dirty="0"/>
              <a:t> Ltd, UK, Sept. 1993. Web. 10 June 2016</a:t>
            </a:r>
            <a:r>
              <a:rPr lang="en-US" dirty="0" smtClean="0"/>
              <a:t>. 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://www.webelements.com/oxygen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807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00A3D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322</TotalTime>
  <Words>279</Words>
  <Application>Microsoft Office PowerPoint</Application>
  <PresentationFormat>On-screen Show (4:3)</PresentationFormat>
  <Paragraphs>108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Oxygen </vt:lpstr>
      <vt:lpstr>Navigation</vt:lpstr>
      <vt:lpstr>Home</vt:lpstr>
      <vt:lpstr>Location And Neighbors</vt:lpstr>
      <vt:lpstr>Drawings</vt:lpstr>
      <vt:lpstr>Characteristic Properties</vt:lpstr>
      <vt:lpstr>Where Found</vt:lpstr>
      <vt:lpstr>Uses</vt:lpstr>
      <vt:lpstr>Citations</vt:lpstr>
    </vt:vector>
  </TitlesOfParts>
  <Company>Whitman-Hanson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</dc:title>
  <dc:creator>Dernier.Abigail</dc:creator>
  <cp:lastModifiedBy>tech</cp:lastModifiedBy>
  <cp:revision>48</cp:revision>
  <dcterms:created xsi:type="dcterms:W3CDTF">2016-03-31T13:11:51Z</dcterms:created>
  <dcterms:modified xsi:type="dcterms:W3CDTF">2016-06-10T13:45:19Z</dcterms:modified>
</cp:coreProperties>
</file>