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06" autoAdjust="0"/>
    <p:restoredTop sz="94760" autoAdjust="0"/>
  </p:normalViewPr>
  <p:slideViewPr>
    <p:cSldViewPr>
      <p:cViewPr varScale="1">
        <p:scale>
          <a:sx n="86" d="100"/>
          <a:sy n="86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0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5.xml"/><Relationship Id="rId5" Type="http://schemas.openxmlformats.org/officeDocument/2006/relationships/slide" Target="../slides/slide4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C5DAE-5C13-4E4B-9BC4-3E9B9A4A080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AD6CA8-5954-4261-AB0F-35701490D033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Home</a:t>
          </a:r>
          <a:endParaRPr lang="en-US" dirty="0"/>
        </a:p>
      </dgm:t>
    </dgm:pt>
    <dgm:pt modelId="{52FA3CD4-061E-4E62-83E3-A158446DD88E}" type="parTrans" cxnId="{B3750D60-A970-49C3-840C-31F1911064B0}">
      <dgm:prSet/>
      <dgm:spPr/>
      <dgm:t>
        <a:bodyPr/>
        <a:lstStyle/>
        <a:p>
          <a:endParaRPr lang="en-US"/>
        </a:p>
      </dgm:t>
    </dgm:pt>
    <dgm:pt modelId="{10ABEFE6-0887-48C7-AD54-695BE0DBA2B5}" type="sibTrans" cxnId="{B3750D60-A970-49C3-840C-31F1911064B0}">
      <dgm:prSet/>
      <dgm:spPr/>
      <dgm:t>
        <a:bodyPr/>
        <a:lstStyle/>
        <a:p>
          <a:endParaRPr lang="en-US"/>
        </a:p>
      </dgm:t>
    </dgm:pt>
    <dgm:pt modelId="{48F2A070-474B-432F-932C-6715E9EACFF4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Characteristic Properties </a:t>
          </a:r>
          <a:endParaRPr lang="en-US" dirty="0"/>
        </a:p>
      </dgm:t>
    </dgm:pt>
    <dgm:pt modelId="{5BB8F7B0-1D60-41A3-AFB4-6E74232C80EF}" type="parTrans" cxnId="{9065E2ED-E109-49D0-9BF4-D03B63FB7F18}">
      <dgm:prSet/>
      <dgm:spPr/>
      <dgm:t>
        <a:bodyPr/>
        <a:lstStyle/>
        <a:p>
          <a:endParaRPr lang="en-US"/>
        </a:p>
      </dgm:t>
    </dgm:pt>
    <dgm:pt modelId="{F918B707-D51A-4586-83B5-059D483D1600}" type="sibTrans" cxnId="{9065E2ED-E109-49D0-9BF4-D03B63FB7F18}">
      <dgm:prSet/>
      <dgm:spPr/>
      <dgm:t>
        <a:bodyPr/>
        <a:lstStyle/>
        <a:p>
          <a:endParaRPr lang="en-US"/>
        </a:p>
      </dgm:t>
    </dgm:pt>
    <dgm:pt modelId="{72A47B53-28D3-4717-B7F1-EABA21FD6796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Uses</a:t>
          </a:r>
          <a:endParaRPr lang="en-US" dirty="0"/>
        </a:p>
      </dgm:t>
    </dgm:pt>
    <dgm:pt modelId="{FEBD74E4-16F9-423F-AB31-659794BAFD8A}" type="parTrans" cxnId="{1428710B-3935-4BFD-A739-D526C49E5B8F}">
      <dgm:prSet/>
      <dgm:spPr/>
      <dgm:t>
        <a:bodyPr/>
        <a:lstStyle/>
        <a:p>
          <a:endParaRPr lang="en-US"/>
        </a:p>
      </dgm:t>
    </dgm:pt>
    <dgm:pt modelId="{47891583-7568-4938-8E13-D3CC71354C48}" type="sibTrans" cxnId="{1428710B-3935-4BFD-A739-D526C49E5B8F}">
      <dgm:prSet/>
      <dgm:spPr/>
      <dgm:t>
        <a:bodyPr/>
        <a:lstStyle/>
        <a:p>
          <a:endParaRPr lang="en-US"/>
        </a:p>
      </dgm:t>
    </dgm:pt>
    <dgm:pt modelId="{F0B1D4C3-0599-446C-8202-FF621F284611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Where Found</a:t>
          </a:r>
          <a:endParaRPr lang="en-US" dirty="0"/>
        </a:p>
      </dgm:t>
    </dgm:pt>
    <dgm:pt modelId="{4059BAB6-DB38-4DD8-A5A9-EC8A8FBEF5E0}" type="parTrans" cxnId="{17D6093D-CAC0-4C98-941B-E45DBBA9EF76}">
      <dgm:prSet/>
      <dgm:spPr/>
      <dgm:t>
        <a:bodyPr/>
        <a:lstStyle/>
        <a:p>
          <a:endParaRPr lang="en-US"/>
        </a:p>
      </dgm:t>
    </dgm:pt>
    <dgm:pt modelId="{308026E4-086F-442A-B20F-7844E3952CCD}" type="sibTrans" cxnId="{17D6093D-CAC0-4C98-941B-E45DBBA9EF76}">
      <dgm:prSet/>
      <dgm:spPr/>
      <dgm:t>
        <a:bodyPr/>
        <a:lstStyle/>
        <a:p>
          <a:endParaRPr lang="en-US"/>
        </a:p>
      </dgm:t>
    </dgm:pt>
    <dgm:pt modelId="{7EE2220B-7012-43B8-843E-CAC64D6A0940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Location &amp; Neighbors</a:t>
          </a:r>
          <a:endParaRPr lang="en-US" dirty="0"/>
        </a:p>
      </dgm:t>
    </dgm:pt>
    <dgm:pt modelId="{650463B8-8175-44FB-90A7-A267999BB35C}" type="parTrans" cxnId="{20150662-BF94-4CC9-AD73-513709B3FB90}">
      <dgm:prSet/>
      <dgm:spPr/>
      <dgm:t>
        <a:bodyPr/>
        <a:lstStyle/>
        <a:p>
          <a:endParaRPr lang="en-US"/>
        </a:p>
      </dgm:t>
    </dgm:pt>
    <dgm:pt modelId="{A602A37E-6A44-4BAA-BBFF-08F7909410B5}" type="sibTrans" cxnId="{20150662-BF94-4CC9-AD73-513709B3FB90}">
      <dgm:prSet/>
      <dgm:spPr/>
      <dgm:t>
        <a:bodyPr/>
        <a:lstStyle/>
        <a:p>
          <a:endParaRPr lang="en-US"/>
        </a:p>
      </dgm:t>
    </dgm:pt>
    <dgm:pt modelId="{D547466E-2CD0-46EC-B368-D71B6C90FC4F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Drawings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F6D432F1-8FB2-4EFC-A9A7-97AE1AB876FA}" type="parTrans" cxnId="{14C821B3-7F12-406B-86A3-BBE05A4005E1}">
      <dgm:prSet/>
      <dgm:spPr/>
      <dgm:t>
        <a:bodyPr/>
        <a:lstStyle/>
        <a:p>
          <a:endParaRPr lang="en-US"/>
        </a:p>
      </dgm:t>
    </dgm:pt>
    <dgm:pt modelId="{F481D14C-1AEC-4E66-88BB-DA48AC4FE521}" type="sibTrans" cxnId="{14C821B3-7F12-406B-86A3-BBE05A4005E1}">
      <dgm:prSet/>
      <dgm:spPr/>
      <dgm:t>
        <a:bodyPr/>
        <a:lstStyle/>
        <a:p>
          <a:endParaRPr lang="en-US"/>
        </a:p>
      </dgm:t>
    </dgm:pt>
    <dgm:pt modelId="{DBD74568-5406-4061-B474-72FE7A716F80}" type="pres">
      <dgm:prSet presAssocID="{2F6C5DAE-5C13-4E4B-9BC4-3E9B9A4A080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3AD2CB-7176-4DB2-8482-C0E5AF29ADB3}" type="pres">
      <dgm:prSet presAssocID="{2F6C5DAE-5C13-4E4B-9BC4-3E9B9A4A080A}" presName="arrow" presStyleLbl="bgShp" presStyleIdx="0" presStyleCnt="1" custScaleX="102396"/>
      <dgm:spPr>
        <a:solidFill>
          <a:schemeClr val="accent2"/>
        </a:solidFill>
      </dgm:spPr>
    </dgm:pt>
    <dgm:pt modelId="{74ECCBA2-C738-4E80-A4F1-22170B541D29}" type="pres">
      <dgm:prSet presAssocID="{2F6C5DAE-5C13-4E4B-9BC4-3E9B9A4A080A}" presName="linearProcess" presStyleCnt="0"/>
      <dgm:spPr/>
    </dgm:pt>
    <dgm:pt modelId="{1EC12E47-923D-4734-872D-76AC0168619A}" type="pres">
      <dgm:prSet presAssocID="{E9AD6CA8-5954-4261-AB0F-35701490D033}" presName="textNode" presStyleLbl="node1" presStyleIdx="0" presStyleCnt="6" custScaleY="100000" custLinFactNeighborX="874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A793E-4D74-43A0-BDFD-71104E17911C}" type="pres">
      <dgm:prSet presAssocID="{10ABEFE6-0887-48C7-AD54-695BE0DBA2B5}" presName="sibTrans" presStyleCnt="0"/>
      <dgm:spPr/>
    </dgm:pt>
    <dgm:pt modelId="{93A249A9-D7B7-420B-A331-AAA7596E0794}" type="pres">
      <dgm:prSet presAssocID="{7EE2220B-7012-43B8-843E-CAC64D6A0940}" presName="textNode" presStyleLbl="node1" presStyleIdx="1" presStyleCnt="6" custScaleY="100000" custLinFactNeighborX="68514" custLinFactNeighborY="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A51CC-FA24-4F0A-AD83-B43D097A6D4A}" type="pres">
      <dgm:prSet presAssocID="{A602A37E-6A44-4BAA-BBFF-08F7909410B5}" presName="sibTrans" presStyleCnt="0"/>
      <dgm:spPr/>
    </dgm:pt>
    <dgm:pt modelId="{244A9651-0E24-46E4-9CBD-87D7F9D11673}" type="pres">
      <dgm:prSet presAssocID="{D547466E-2CD0-46EC-B368-D71B6C90FC4F}" presName="textNode" presStyleLbl="node1" presStyleIdx="2" presStyleCnt="6" custScaleY="100000" custLinFactNeighborX="52991" custLinFactNeighborY="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1532E-1930-4DEE-ADF7-AC8E4757F3A8}" type="pres">
      <dgm:prSet presAssocID="{F481D14C-1AEC-4E66-88BB-DA48AC4FE521}" presName="sibTrans" presStyleCnt="0"/>
      <dgm:spPr/>
    </dgm:pt>
    <dgm:pt modelId="{FA5FC377-DFF3-4E0B-AF78-CF99D7833B7F}" type="pres">
      <dgm:prSet presAssocID="{F0B1D4C3-0599-446C-8202-FF621F284611}" presName="textNode" presStyleLbl="node1" presStyleIdx="3" presStyleCnt="6" custScaleY="100000" custLinFactNeighborX="37469" custLinFactNeighborY="7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577BB-A676-4E14-968F-F2CC20A8FF8F}" type="pres">
      <dgm:prSet presAssocID="{308026E4-086F-442A-B20F-7844E3952CCD}" presName="sibTrans" presStyleCnt="0"/>
      <dgm:spPr/>
    </dgm:pt>
    <dgm:pt modelId="{507FF037-7767-4E17-A495-7B4CFC980474}" type="pres">
      <dgm:prSet presAssocID="{48F2A070-474B-432F-932C-6715E9EACFF4}" presName="textNode" presStyleLbl="node1" presStyleIdx="4" presStyleCnt="6" custScaleY="100000" custLinFactNeighborX="874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20F8F-82A9-4203-B529-823FF5416DC5}" type="pres">
      <dgm:prSet presAssocID="{F918B707-D51A-4586-83B5-059D483D1600}" presName="sibTrans" presStyleCnt="0"/>
      <dgm:spPr/>
    </dgm:pt>
    <dgm:pt modelId="{CD5566BF-FE9C-4A33-8F4F-1A242288887F}" type="pres">
      <dgm:prSet presAssocID="{72A47B53-28D3-4717-B7F1-EABA21FD6796}" presName="textNode" presStyleLbl="node1" presStyleIdx="5" presStyleCnt="6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150662-BF94-4CC9-AD73-513709B3FB90}" srcId="{2F6C5DAE-5C13-4E4B-9BC4-3E9B9A4A080A}" destId="{7EE2220B-7012-43B8-843E-CAC64D6A0940}" srcOrd="1" destOrd="0" parTransId="{650463B8-8175-44FB-90A7-A267999BB35C}" sibTransId="{A602A37E-6A44-4BAA-BBFF-08F7909410B5}"/>
    <dgm:cxn modelId="{1428710B-3935-4BFD-A739-D526C49E5B8F}" srcId="{2F6C5DAE-5C13-4E4B-9BC4-3E9B9A4A080A}" destId="{72A47B53-28D3-4717-B7F1-EABA21FD6796}" srcOrd="5" destOrd="0" parTransId="{FEBD74E4-16F9-423F-AB31-659794BAFD8A}" sibTransId="{47891583-7568-4938-8E13-D3CC71354C48}"/>
    <dgm:cxn modelId="{B4969EAF-C4EF-4282-9E2A-3521CD83FC1C}" type="presOf" srcId="{F0B1D4C3-0599-446C-8202-FF621F284611}" destId="{FA5FC377-DFF3-4E0B-AF78-CF99D7833B7F}" srcOrd="0" destOrd="0" presId="urn:microsoft.com/office/officeart/2005/8/layout/hProcess9"/>
    <dgm:cxn modelId="{B3750D60-A970-49C3-840C-31F1911064B0}" srcId="{2F6C5DAE-5C13-4E4B-9BC4-3E9B9A4A080A}" destId="{E9AD6CA8-5954-4261-AB0F-35701490D033}" srcOrd="0" destOrd="0" parTransId="{52FA3CD4-061E-4E62-83E3-A158446DD88E}" sibTransId="{10ABEFE6-0887-48C7-AD54-695BE0DBA2B5}"/>
    <dgm:cxn modelId="{7A5AAD19-88C4-4F51-85BC-F895ECA6B17A}" type="presOf" srcId="{D547466E-2CD0-46EC-B368-D71B6C90FC4F}" destId="{244A9651-0E24-46E4-9CBD-87D7F9D11673}" srcOrd="0" destOrd="0" presId="urn:microsoft.com/office/officeart/2005/8/layout/hProcess9"/>
    <dgm:cxn modelId="{396A4C9A-ABF6-4628-A1CA-D00CC6B915BA}" type="presOf" srcId="{7EE2220B-7012-43B8-843E-CAC64D6A0940}" destId="{93A249A9-D7B7-420B-A331-AAA7596E0794}" srcOrd="0" destOrd="0" presId="urn:microsoft.com/office/officeart/2005/8/layout/hProcess9"/>
    <dgm:cxn modelId="{4597FF58-D40D-4499-B97D-FB0EE5DBCA0A}" type="presOf" srcId="{E9AD6CA8-5954-4261-AB0F-35701490D033}" destId="{1EC12E47-923D-4734-872D-76AC0168619A}" srcOrd="0" destOrd="0" presId="urn:microsoft.com/office/officeart/2005/8/layout/hProcess9"/>
    <dgm:cxn modelId="{14C821B3-7F12-406B-86A3-BBE05A4005E1}" srcId="{2F6C5DAE-5C13-4E4B-9BC4-3E9B9A4A080A}" destId="{D547466E-2CD0-46EC-B368-D71B6C90FC4F}" srcOrd="2" destOrd="0" parTransId="{F6D432F1-8FB2-4EFC-A9A7-97AE1AB876FA}" sibTransId="{F481D14C-1AEC-4E66-88BB-DA48AC4FE521}"/>
    <dgm:cxn modelId="{EC7B1786-EA48-4C4A-82B0-77CCBCFFD8AD}" type="presOf" srcId="{48F2A070-474B-432F-932C-6715E9EACFF4}" destId="{507FF037-7767-4E17-A495-7B4CFC980474}" srcOrd="0" destOrd="0" presId="urn:microsoft.com/office/officeart/2005/8/layout/hProcess9"/>
    <dgm:cxn modelId="{50F44178-91B2-4418-A658-00F2C4EB0FEA}" type="presOf" srcId="{2F6C5DAE-5C13-4E4B-9BC4-3E9B9A4A080A}" destId="{DBD74568-5406-4061-B474-72FE7A716F80}" srcOrd="0" destOrd="0" presId="urn:microsoft.com/office/officeart/2005/8/layout/hProcess9"/>
    <dgm:cxn modelId="{9065E2ED-E109-49D0-9BF4-D03B63FB7F18}" srcId="{2F6C5DAE-5C13-4E4B-9BC4-3E9B9A4A080A}" destId="{48F2A070-474B-432F-932C-6715E9EACFF4}" srcOrd="4" destOrd="0" parTransId="{5BB8F7B0-1D60-41A3-AFB4-6E74232C80EF}" sibTransId="{F918B707-D51A-4586-83B5-059D483D1600}"/>
    <dgm:cxn modelId="{17D6093D-CAC0-4C98-941B-E45DBBA9EF76}" srcId="{2F6C5DAE-5C13-4E4B-9BC4-3E9B9A4A080A}" destId="{F0B1D4C3-0599-446C-8202-FF621F284611}" srcOrd="3" destOrd="0" parTransId="{4059BAB6-DB38-4DD8-A5A9-EC8A8FBEF5E0}" sibTransId="{308026E4-086F-442A-B20F-7844E3952CCD}"/>
    <dgm:cxn modelId="{5527B790-CA39-42E9-910E-0A6ECB2AE112}" type="presOf" srcId="{72A47B53-28D3-4717-B7F1-EABA21FD6796}" destId="{CD5566BF-FE9C-4A33-8F4F-1A242288887F}" srcOrd="0" destOrd="0" presId="urn:microsoft.com/office/officeart/2005/8/layout/hProcess9"/>
    <dgm:cxn modelId="{6E94E734-1319-4E1F-8013-8F6B5D5CA224}" type="presParOf" srcId="{DBD74568-5406-4061-B474-72FE7A716F80}" destId="{9F3AD2CB-7176-4DB2-8482-C0E5AF29ADB3}" srcOrd="0" destOrd="0" presId="urn:microsoft.com/office/officeart/2005/8/layout/hProcess9"/>
    <dgm:cxn modelId="{683EB5CC-CA4D-43D7-BE45-FF6FF927BA6B}" type="presParOf" srcId="{DBD74568-5406-4061-B474-72FE7A716F80}" destId="{74ECCBA2-C738-4E80-A4F1-22170B541D29}" srcOrd="1" destOrd="0" presId="urn:microsoft.com/office/officeart/2005/8/layout/hProcess9"/>
    <dgm:cxn modelId="{00C0E646-6703-4CA9-85CD-BD7F6785D4D5}" type="presParOf" srcId="{74ECCBA2-C738-4E80-A4F1-22170B541D29}" destId="{1EC12E47-923D-4734-872D-76AC0168619A}" srcOrd="0" destOrd="0" presId="urn:microsoft.com/office/officeart/2005/8/layout/hProcess9"/>
    <dgm:cxn modelId="{8072FDBE-2055-4AC5-9206-35C452A21A23}" type="presParOf" srcId="{74ECCBA2-C738-4E80-A4F1-22170B541D29}" destId="{E03A793E-4D74-43A0-BDFD-71104E17911C}" srcOrd="1" destOrd="0" presId="urn:microsoft.com/office/officeart/2005/8/layout/hProcess9"/>
    <dgm:cxn modelId="{05F848B5-2BCA-4D8F-AEEC-829665531E17}" type="presParOf" srcId="{74ECCBA2-C738-4E80-A4F1-22170B541D29}" destId="{93A249A9-D7B7-420B-A331-AAA7596E0794}" srcOrd="2" destOrd="0" presId="urn:microsoft.com/office/officeart/2005/8/layout/hProcess9"/>
    <dgm:cxn modelId="{2FE7E610-81D6-4399-BAEB-975877675170}" type="presParOf" srcId="{74ECCBA2-C738-4E80-A4F1-22170B541D29}" destId="{49DA51CC-FA24-4F0A-AD83-B43D097A6D4A}" srcOrd="3" destOrd="0" presId="urn:microsoft.com/office/officeart/2005/8/layout/hProcess9"/>
    <dgm:cxn modelId="{3229E521-E124-4E0A-8C8E-C7E1313E1CEA}" type="presParOf" srcId="{74ECCBA2-C738-4E80-A4F1-22170B541D29}" destId="{244A9651-0E24-46E4-9CBD-87D7F9D11673}" srcOrd="4" destOrd="0" presId="urn:microsoft.com/office/officeart/2005/8/layout/hProcess9"/>
    <dgm:cxn modelId="{92426CF4-5B98-4C87-A2E6-908AA7496F49}" type="presParOf" srcId="{74ECCBA2-C738-4E80-A4F1-22170B541D29}" destId="{FB11532E-1930-4DEE-ADF7-AC8E4757F3A8}" srcOrd="5" destOrd="0" presId="urn:microsoft.com/office/officeart/2005/8/layout/hProcess9"/>
    <dgm:cxn modelId="{2FC4F3DA-F7D1-4DD6-AEE8-71CFAE9618B5}" type="presParOf" srcId="{74ECCBA2-C738-4E80-A4F1-22170B541D29}" destId="{FA5FC377-DFF3-4E0B-AF78-CF99D7833B7F}" srcOrd="6" destOrd="0" presId="urn:microsoft.com/office/officeart/2005/8/layout/hProcess9"/>
    <dgm:cxn modelId="{DB4B098F-7C4B-4034-ADB1-FB5C75AD7DA5}" type="presParOf" srcId="{74ECCBA2-C738-4E80-A4F1-22170B541D29}" destId="{184577BB-A676-4E14-968F-F2CC20A8FF8F}" srcOrd="7" destOrd="0" presId="urn:microsoft.com/office/officeart/2005/8/layout/hProcess9"/>
    <dgm:cxn modelId="{AE126A87-0025-4F77-B342-12A11CBBB710}" type="presParOf" srcId="{74ECCBA2-C738-4E80-A4F1-22170B541D29}" destId="{507FF037-7767-4E17-A495-7B4CFC980474}" srcOrd="8" destOrd="0" presId="urn:microsoft.com/office/officeart/2005/8/layout/hProcess9"/>
    <dgm:cxn modelId="{E2B37FBB-4EBE-43A5-8DDF-0E3628D5D368}" type="presParOf" srcId="{74ECCBA2-C738-4E80-A4F1-22170B541D29}" destId="{75520F8F-82A9-4203-B529-823FF5416DC5}" srcOrd="9" destOrd="0" presId="urn:microsoft.com/office/officeart/2005/8/layout/hProcess9"/>
    <dgm:cxn modelId="{23013FFB-B227-4058-A0C8-B221421C7C68}" type="presParOf" srcId="{74ECCBA2-C738-4E80-A4F1-22170B541D29}" destId="{CD5566BF-FE9C-4A33-8F4F-1A242288887F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AD2CB-7176-4DB2-8482-C0E5AF29ADB3}">
      <dsp:nvSpPr>
        <dsp:cNvPr id="0" name=""/>
        <dsp:cNvSpPr/>
      </dsp:nvSpPr>
      <dsp:spPr>
        <a:xfrm>
          <a:off x="538357" y="0"/>
          <a:ext cx="7229085" cy="4525962"/>
        </a:xfrm>
        <a:prstGeom prst="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12E47-923D-4734-872D-76AC0168619A}">
      <dsp:nvSpPr>
        <dsp:cNvPr id="0" name=""/>
        <dsp:cNvSpPr/>
      </dsp:nvSpPr>
      <dsp:spPr>
        <a:xfrm>
          <a:off x="60369" y="1357788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Home</a:t>
          </a:r>
          <a:endParaRPr lang="en-US" sz="1300" kern="1200" dirty="0"/>
        </a:p>
      </dsp:txBody>
      <dsp:txXfrm>
        <a:off x="125206" y="1422625"/>
        <a:ext cx="1198523" cy="1680710"/>
      </dsp:txXfrm>
    </dsp:sp>
    <dsp:sp modelId="{93A249A9-D7B7-420B-A331-AAA7596E0794}">
      <dsp:nvSpPr>
        <dsp:cNvPr id="0" name=""/>
        <dsp:cNvSpPr/>
      </dsp:nvSpPr>
      <dsp:spPr>
        <a:xfrm>
          <a:off x="1442389" y="1371601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Location &amp; Neighbors</a:t>
          </a:r>
          <a:endParaRPr lang="en-US" sz="1300" kern="1200" dirty="0"/>
        </a:p>
      </dsp:txBody>
      <dsp:txXfrm>
        <a:off x="1507226" y="1436438"/>
        <a:ext cx="1198523" cy="1680710"/>
      </dsp:txXfrm>
    </dsp:sp>
    <dsp:sp modelId="{244A9651-0E24-46E4-9CBD-87D7F9D11673}">
      <dsp:nvSpPr>
        <dsp:cNvPr id="0" name=""/>
        <dsp:cNvSpPr/>
      </dsp:nvSpPr>
      <dsp:spPr>
        <a:xfrm>
          <a:off x="2826688" y="1371601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Drawings</a:t>
          </a:r>
          <a:endParaRPr lang="en-US" sz="1300" kern="1200" dirty="0"/>
        </a:p>
      </dsp:txBody>
      <dsp:txXfrm>
        <a:off x="2891525" y="1436438"/>
        <a:ext cx="1198523" cy="1680710"/>
      </dsp:txXfrm>
    </dsp:sp>
    <dsp:sp modelId="{FA5FC377-DFF3-4E0B-AF78-CF99D7833B7F}">
      <dsp:nvSpPr>
        <dsp:cNvPr id="0" name=""/>
        <dsp:cNvSpPr/>
      </dsp:nvSpPr>
      <dsp:spPr>
        <a:xfrm>
          <a:off x="4210988" y="1371601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Where Found</a:t>
          </a:r>
          <a:endParaRPr lang="en-US" sz="1300" kern="1200" dirty="0"/>
        </a:p>
      </dsp:txBody>
      <dsp:txXfrm>
        <a:off x="4275825" y="1436438"/>
        <a:ext cx="1198523" cy="1680710"/>
      </dsp:txXfrm>
    </dsp:sp>
    <dsp:sp modelId="{507FF037-7767-4E17-A495-7B4CFC980474}">
      <dsp:nvSpPr>
        <dsp:cNvPr id="0" name=""/>
        <dsp:cNvSpPr/>
      </dsp:nvSpPr>
      <dsp:spPr>
        <a:xfrm>
          <a:off x="5638800" y="1357788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Characteristic Properties </a:t>
          </a:r>
          <a:endParaRPr lang="en-US" sz="1300" kern="1200" dirty="0"/>
        </a:p>
      </dsp:txBody>
      <dsp:txXfrm>
        <a:off x="5703637" y="1422625"/>
        <a:ext cx="1198523" cy="1680710"/>
      </dsp:txXfrm>
    </dsp:sp>
    <dsp:sp modelId="{CD5566BF-FE9C-4A33-8F4F-1A242288887F}">
      <dsp:nvSpPr>
        <dsp:cNvPr id="0" name=""/>
        <dsp:cNvSpPr/>
      </dsp:nvSpPr>
      <dsp:spPr>
        <a:xfrm>
          <a:off x="6975320" y="1357788"/>
          <a:ext cx="1328197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 action="ppaction://hlinksldjump"/>
            </a:rPr>
            <a:t>Uses</a:t>
          </a:r>
          <a:endParaRPr lang="en-US" sz="1300" kern="1200" dirty="0"/>
        </a:p>
      </dsp:txBody>
      <dsp:txXfrm>
        <a:off x="7040157" y="1422625"/>
        <a:ext cx="1198523" cy="1680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CE0F50-A582-4E25-AE2D-751C7EDFBD48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A3C6D6-AE12-47E8-99C5-DF8D912CB79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Isosceles Triangle 1"/>
          <p:cNvSpPr/>
          <p:nvPr userDrawn="1"/>
        </p:nvSpPr>
        <p:spPr>
          <a:xfrm>
            <a:off x="7924800" y="5487736"/>
            <a:ext cx="762000" cy="457200"/>
          </a:xfrm>
          <a:prstGeom prst="triangle">
            <a:avLst>
              <a:gd name="adj" fmla="val 47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14" action="ppaction://hlinksldjump"/>
              </a:rPr>
              <a:t>N</a:t>
            </a:r>
            <a:endParaRPr lang="en-US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germaniu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germaniu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alelements.com/elements/g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hemicalelements.com/elements/ge.html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emicalelements.com/elements/g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germaniu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germanium/" TargetMode="External"/><Relationship Id="rId2" Type="http://schemas.openxmlformats.org/officeDocument/2006/relationships/hyperlink" Target="http://www.chemicalelements.com/elements/g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10700" dirty="0" smtClean="0"/>
              <a:t> Germanium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Matthew Bergin</a:t>
            </a:r>
          </a:p>
          <a:p>
            <a:r>
              <a:rPr lang="en-US" dirty="0" smtClean="0"/>
              <a:t>615 </a:t>
            </a:r>
            <a:r>
              <a:rPr lang="en-US" dirty="0" smtClean="0"/>
              <a:t>&amp; Miss Dougherty</a:t>
            </a:r>
          </a:p>
          <a:p>
            <a:fld id="{D824307B-A14A-4DCA-895E-396A802B5702}" type="datetime4">
              <a:rPr lang="en-US" smtClean="0"/>
              <a:t>June 9, 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14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23922"/>
              </p:ext>
            </p:extLst>
          </p:nvPr>
        </p:nvGraphicFramePr>
        <p:xfrm>
          <a:off x="381000" y="1447800"/>
          <a:ext cx="8305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0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0"/>
            <a:ext cx="4064000" cy="304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sz="half" idx="4294967295"/>
          </p:nvPr>
        </p:nvSpPr>
        <p:spPr>
          <a:xfrm>
            <a:off x="19280" y="3004065"/>
            <a:ext cx="7162800" cy="647700"/>
          </a:xfrm>
        </p:spPr>
        <p:txBody>
          <a:bodyPr>
            <a:normAutofit fontScale="25000" lnSpcReduction="20000"/>
          </a:bodyPr>
          <a:lstStyle/>
          <a:p>
            <a:pPr marL="1801368" lvl="8" indent="0">
              <a:buNone/>
            </a:pPr>
            <a:r>
              <a:rPr lang="en-US" sz="6900" dirty="0" smtClean="0">
                <a:hlinkClick r:id="rId3"/>
              </a:rPr>
              <a:t>https</a:t>
            </a:r>
            <a:r>
              <a:rPr lang="en-US" sz="6900" dirty="0" smtClean="0">
                <a:hlinkClick r:id="rId3"/>
              </a:rPr>
              <a:t>://www.webelements.com/germanium/</a:t>
            </a:r>
            <a:r>
              <a:rPr lang="en-US" sz="6900" dirty="0" smtClean="0"/>
              <a:t> </a:t>
            </a:r>
          </a:p>
          <a:p>
            <a:pPr marL="0" indent="0">
              <a:buNone/>
            </a:pPr>
            <a:r>
              <a:rPr lang="en-US" sz="8000" dirty="0" smtClean="0"/>
              <a:t>Germanium is a semi-metal that is used </a:t>
            </a:r>
          </a:p>
          <a:p>
            <a:pPr marL="109728" indent="0">
              <a:buNone/>
            </a:pPr>
            <a:r>
              <a:rPr lang="en-US" sz="8000" dirty="0" smtClean="0"/>
              <a:t>for many things, such as a catalyst.</a:t>
            </a:r>
          </a:p>
          <a:p>
            <a:pPr marL="109728" indent="0">
              <a:buNone/>
            </a:pPr>
            <a:endParaRPr lang="en-US" sz="8000" dirty="0" smtClean="0"/>
          </a:p>
          <a:p>
            <a:pPr marL="109728" indent="0">
              <a:buNone/>
            </a:pPr>
            <a:endParaRPr lang="en-US" sz="8000" dirty="0"/>
          </a:p>
          <a:p>
            <a:endParaRPr lang="en-US" sz="8000" dirty="0" smtClean="0"/>
          </a:p>
          <a:p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3200400" y="2819399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7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574504"/>
              </p:ext>
            </p:extLst>
          </p:nvPr>
        </p:nvGraphicFramePr>
        <p:xfrm>
          <a:off x="381000" y="1676400"/>
          <a:ext cx="8229600" cy="37004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1233487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Aluminum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Silicon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Phosphorus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233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Gallium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cap="none" spc="0" dirty="0" smtClean="0">
                          <a:ln w="24500" cmpd="dbl">
                            <a:solidFill>
                              <a:schemeClr val="tx1"/>
                            </a:solidFill>
                            <a:prstDash val="solid"/>
                            <a:miter lim="800000"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glow rad="101600">
                              <a:schemeClr val="accent1">
                                <a:satMod val="175000"/>
                                <a:alpha val="40000"/>
                              </a:schemeClr>
                            </a:glow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</a:rPr>
                        <a:t>GERMANIUM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Arsenic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23348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Indium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Tin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Antimony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&amp; Neighbors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40605" y="54102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https://www.webelements.com/germanium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79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Drawing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Atomic Number:32</a:t>
            </a:r>
          </a:p>
          <a:p>
            <a:r>
              <a:rPr lang="en-US" dirty="0" smtClean="0"/>
              <a:t>Mass:71.61 AMU</a:t>
            </a:r>
          </a:p>
          <a:p>
            <a:r>
              <a:rPr lang="en-US" dirty="0" smtClean="0"/>
              <a:t>Protons:32</a:t>
            </a:r>
          </a:p>
          <a:p>
            <a:r>
              <a:rPr lang="en-US" dirty="0" smtClean="0"/>
              <a:t>Neutrons:41</a:t>
            </a:r>
          </a:p>
          <a:p>
            <a:r>
              <a:rPr lang="en-US" dirty="0" smtClean="0"/>
              <a:t>Electrons:32</a:t>
            </a:r>
          </a:p>
          <a:p>
            <a:r>
              <a:rPr lang="en-US" smtClean="0"/>
              <a:t>Valence Electrons:4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22" y="1444625"/>
            <a:ext cx="3999944" cy="39417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95800" y="3657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www.chemicalelements.com/elements/ge.html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34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the ores of Germinate,</a:t>
            </a:r>
            <a:r>
              <a:rPr lang="en-US" dirty="0"/>
              <a:t> </a:t>
            </a:r>
            <a:r>
              <a:rPr lang="en-US" dirty="0" smtClean="0"/>
              <a:t>Argyrodite, Coal, Lead, and some Zinc ores</a:t>
            </a:r>
          </a:p>
          <a:p>
            <a:pPr lvl="1"/>
            <a:r>
              <a:rPr lang="en-US" dirty="0" smtClean="0"/>
              <a:t>Found by refining these ores</a:t>
            </a:r>
          </a:p>
          <a:p>
            <a:r>
              <a:rPr lang="en-US" dirty="0" smtClean="0"/>
              <a:t>Found in Germany</a:t>
            </a:r>
          </a:p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www.chemicalelements.com/elements/ge.html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r>
              <a:rPr lang="en-US" baseline="0" dirty="0" smtClean="0"/>
              <a:t> Found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25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81200"/>
            <a:ext cx="245364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021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Color: Grayish</a:t>
            </a:r>
          </a:p>
          <a:p>
            <a:r>
              <a:rPr lang="en-US" dirty="0" smtClean="0"/>
              <a:t>Symbol: Ge</a:t>
            </a:r>
          </a:p>
          <a:p>
            <a:r>
              <a:rPr lang="en-US" dirty="0" smtClean="0"/>
              <a:t>Melting Point: </a:t>
            </a:r>
            <a:r>
              <a:rPr lang="en-US" dirty="0"/>
              <a:t>937.4 °C (1210.55 K, 1719.3201 °F) </a:t>
            </a:r>
            <a:endParaRPr lang="en-US" dirty="0" smtClean="0"/>
          </a:p>
          <a:p>
            <a:r>
              <a:rPr lang="en-US" dirty="0" smtClean="0"/>
              <a:t>Boiling Point: </a:t>
            </a:r>
            <a:r>
              <a:rPr lang="en-US" dirty="0"/>
              <a:t>2830.0 °C (3103.15 K, 5126.0 °F) </a:t>
            </a:r>
            <a:endParaRPr lang="en-US" dirty="0" smtClean="0"/>
          </a:p>
          <a:p>
            <a:r>
              <a:rPr lang="en-US" dirty="0" smtClean="0"/>
              <a:t>Atomic Number: </a:t>
            </a:r>
            <a:r>
              <a:rPr lang="en-US" dirty="0"/>
              <a:t>32 </a:t>
            </a:r>
          </a:p>
          <a:p>
            <a:r>
              <a:rPr lang="en-US" dirty="0" smtClean="0"/>
              <a:t>Relative Atomic Mass: 72.61amu </a:t>
            </a:r>
          </a:p>
          <a:p>
            <a:r>
              <a:rPr lang="en-US" dirty="0" smtClean="0"/>
              <a:t>Classification: Metalloid </a:t>
            </a:r>
          </a:p>
          <a:p>
            <a:r>
              <a:rPr lang="en-US" dirty="0" smtClean="0"/>
              <a:t>Density: </a:t>
            </a:r>
            <a:r>
              <a:rPr lang="en-US" dirty="0"/>
              <a:t>5.323 g/cm</a:t>
            </a:r>
            <a:r>
              <a:rPr lang="en-US" baseline="30000" dirty="0"/>
              <a:t>3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State: Solid </a:t>
            </a:r>
          </a:p>
          <a:p>
            <a:r>
              <a:rPr lang="en-US" dirty="0" smtClean="0"/>
              <a:t>Crystal Structure: Cubic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Properties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www.chemicalelements.com/elements/ge.html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36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</a:t>
            </a:r>
            <a:r>
              <a:rPr lang="en-US" dirty="0"/>
              <a:t>as a transistor </a:t>
            </a:r>
            <a:r>
              <a:rPr lang="en-US" dirty="0" smtClean="0"/>
              <a:t>element</a:t>
            </a:r>
          </a:p>
          <a:p>
            <a:r>
              <a:rPr lang="en-US" dirty="0"/>
              <a:t>S</a:t>
            </a:r>
            <a:r>
              <a:rPr lang="en-US" dirty="0" smtClean="0"/>
              <a:t>emiconductor </a:t>
            </a:r>
          </a:p>
          <a:p>
            <a:r>
              <a:rPr lang="en-US" dirty="0"/>
              <a:t>A</a:t>
            </a:r>
            <a:r>
              <a:rPr lang="en-US" dirty="0" smtClean="0"/>
              <a:t>lloying agent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hosphor </a:t>
            </a:r>
            <a:r>
              <a:rPr lang="en-US" dirty="0"/>
              <a:t>in fluorescent </a:t>
            </a:r>
            <a:r>
              <a:rPr lang="en-US" dirty="0" smtClean="0"/>
              <a:t>lamps</a:t>
            </a:r>
            <a:endParaRPr lang="en-US" dirty="0"/>
          </a:p>
          <a:p>
            <a:r>
              <a:rPr lang="en-US" dirty="0" smtClean="0"/>
              <a:t>In infrared spectroscopes</a:t>
            </a:r>
          </a:p>
          <a:p>
            <a:r>
              <a:rPr lang="en-US" dirty="0" smtClean="0"/>
              <a:t>sensitive </a:t>
            </a:r>
            <a:r>
              <a:rPr lang="en-US" dirty="0"/>
              <a:t>infrared </a:t>
            </a:r>
            <a:r>
              <a:rPr lang="en-US" dirty="0" smtClean="0"/>
              <a:t>detectors</a:t>
            </a:r>
          </a:p>
          <a:p>
            <a:r>
              <a:rPr lang="en-US" dirty="0" smtClean="0"/>
              <a:t>wide-angle camera and </a:t>
            </a:r>
            <a:r>
              <a:rPr lang="en-US" dirty="0"/>
              <a:t>microscope </a:t>
            </a:r>
            <a:r>
              <a:rPr lang="en-US" dirty="0" smtClean="0"/>
              <a:t>lenses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ossible </a:t>
            </a:r>
            <a:r>
              <a:rPr lang="en-US" dirty="0"/>
              <a:t>chemotherapy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Gamma-radiation </a:t>
            </a:r>
            <a:r>
              <a:rPr lang="en-US" dirty="0"/>
              <a:t>detector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563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https://www.webelements.com/germanium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75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848600" cy="392887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/>
              <a:t>Bentor</a:t>
            </a:r>
            <a:r>
              <a:rPr lang="en-US" dirty="0"/>
              <a:t>, </a:t>
            </a:r>
            <a:r>
              <a:rPr lang="en-US" dirty="0" err="1"/>
              <a:t>Yinon</a:t>
            </a:r>
            <a:r>
              <a:rPr lang="en-US" dirty="0"/>
              <a:t>. "Germanium (Ge)." Chemical Elements.com - Germanium (Ge). </a:t>
            </a:r>
            <a:r>
              <a:rPr lang="en-US" dirty="0" err="1"/>
              <a:t>N.p</a:t>
            </a:r>
            <a:r>
              <a:rPr lang="en-US" dirty="0"/>
              <a:t>., Feb. 1996. Web. 02 June </a:t>
            </a:r>
            <a:r>
              <a:rPr lang="en-US" dirty="0" smtClean="0"/>
              <a:t>2017.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www.chemicalelements.com/elements/ge.html</a:t>
            </a:r>
            <a:r>
              <a:rPr lang="en-US" dirty="0" smtClean="0"/>
              <a:t> .</a:t>
            </a:r>
          </a:p>
          <a:p>
            <a:r>
              <a:rPr lang="en-US" dirty="0"/>
              <a:t>Winter, Mark. "Germanium: The Essentials." </a:t>
            </a:r>
            <a:r>
              <a:rPr lang="en-US" dirty="0" err="1"/>
              <a:t>Germanium»the</a:t>
            </a:r>
            <a:r>
              <a:rPr lang="en-US" dirty="0"/>
              <a:t> Essentials [</a:t>
            </a:r>
            <a:r>
              <a:rPr lang="en-US" dirty="0" err="1"/>
              <a:t>WebElements</a:t>
            </a:r>
            <a:r>
              <a:rPr lang="en-US" dirty="0"/>
              <a:t> Periodic Table]. Copyright 1993-2016 Mark Winter [The University of Sheffield and </a:t>
            </a:r>
            <a:r>
              <a:rPr lang="en-US" dirty="0" err="1"/>
              <a:t>WebElements</a:t>
            </a:r>
            <a:r>
              <a:rPr lang="en-US" dirty="0"/>
              <a:t> Ltd, UK]. </a:t>
            </a:r>
            <a:r>
              <a:rPr lang="en-US" dirty="0" smtClean="0"/>
              <a:t>, </a:t>
            </a:r>
            <a:r>
              <a:rPr lang="en-US" dirty="0"/>
              <a:t>Sept. 1993. Web. 02 June 2017.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://www.webelements.com/germanium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35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5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F7F7F"/>
      </a:accent1>
      <a:accent2>
        <a:srgbClr val="5ACEF8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ACEF8"/>
      </a:hlink>
      <a:folHlink>
        <a:srgbClr val="5ACEF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279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   Germanium </vt:lpstr>
      <vt:lpstr>Navigation</vt:lpstr>
      <vt:lpstr>Home </vt:lpstr>
      <vt:lpstr>Location &amp; Neighbors</vt:lpstr>
      <vt:lpstr>Drawings</vt:lpstr>
      <vt:lpstr>Where Found</vt:lpstr>
      <vt:lpstr>Characteristic Properties</vt:lpstr>
      <vt:lpstr>Uses</vt:lpstr>
      <vt:lpstr>Citations</vt:lpstr>
    </vt:vector>
  </TitlesOfParts>
  <Company>Whitman 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tech</cp:lastModifiedBy>
  <cp:revision>39</cp:revision>
  <dcterms:created xsi:type="dcterms:W3CDTF">2017-03-29T17:14:48Z</dcterms:created>
  <dcterms:modified xsi:type="dcterms:W3CDTF">2017-06-09T17:27:53Z</dcterms:modified>
</cp:coreProperties>
</file>