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7" autoAdjust="0"/>
    <p:restoredTop sz="86463" autoAdjust="0"/>
  </p:normalViewPr>
  <p:slideViewPr>
    <p:cSldViewPr>
      <p:cViewPr varScale="1">
        <p:scale>
          <a:sx n="61" d="100"/>
          <a:sy n="61" d="100"/>
        </p:scale>
        <p:origin x="-9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slide" Target="../slides/slide7.xml"/><Relationship Id="rId1" Type="http://schemas.openxmlformats.org/officeDocument/2006/relationships/slide" Target="../slides/slide3.xml"/><Relationship Id="rId6" Type="http://schemas.openxmlformats.org/officeDocument/2006/relationships/slide" Target="../slides/slide6.xml"/><Relationship Id="rId5" Type="http://schemas.openxmlformats.org/officeDocument/2006/relationships/slide" Target="../slides/slide5.xml"/><Relationship Id="rId4" Type="http://schemas.openxmlformats.org/officeDocument/2006/relationships/slide" Target="../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5E76C8-A742-473C-BFF0-78AEF962F03F}" type="doc">
      <dgm:prSet loTypeId="urn:microsoft.com/office/officeart/2005/8/layout/hProcess9" loCatId="process" qsTypeId="urn:microsoft.com/office/officeart/2005/8/quickstyle/simple2" qsCatId="simple" csTypeId="urn:microsoft.com/office/officeart/2005/8/colors/accent1_2" csCatId="accent1" phldr="1"/>
      <dgm:spPr/>
    </dgm:pt>
    <dgm:pt modelId="{182CDE84-761A-42F6-AC6E-3DD74503B0C7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hlinkClick xmlns:r="http://schemas.openxmlformats.org/officeDocument/2006/relationships" r:id="rId1" action="ppaction://hlinksldjump"/>
            </a:rPr>
            <a:t>Home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A210A0F6-5D5E-4A96-884E-5D07054504B3}" type="parTrans" cxnId="{7AC593F0-1B56-4F4B-918A-A0A7F747EDD4}">
      <dgm:prSet/>
      <dgm:spPr/>
      <dgm:t>
        <a:bodyPr/>
        <a:lstStyle/>
        <a:p>
          <a:endParaRPr lang="en-US"/>
        </a:p>
      </dgm:t>
    </dgm:pt>
    <dgm:pt modelId="{90B49FDA-8CE6-473A-856D-5861D50D2A4E}" type="sibTrans" cxnId="{7AC593F0-1B56-4F4B-918A-A0A7F747EDD4}">
      <dgm:prSet/>
      <dgm:spPr/>
      <dgm:t>
        <a:bodyPr/>
        <a:lstStyle/>
        <a:p>
          <a:endParaRPr lang="en-US"/>
        </a:p>
      </dgm:t>
    </dgm:pt>
    <dgm:pt modelId="{1B39D453-6555-43F0-994B-F779AEB0B958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Where Found</a:t>
          </a:r>
          <a:endParaRPr lang="en-US" dirty="0"/>
        </a:p>
      </dgm:t>
    </dgm:pt>
    <dgm:pt modelId="{33F63309-5E3A-409C-A1B4-0772E798AF3F}" type="parTrans" cxnId="{E9D98FAB-974C-4C46-B663-B954E1FD8353}">
      <dgm:prSet/>
      <dgm:spPr/>
      <dgm:t>
        <a:bodyPr/>
        <a:lstStyle/>
        <a:p>
          <a:endParaRPr lang="en-US"/>
        </a:p>
      </dgm:t>
    </dgm:pt>
    <dgm:pt modelId="{47EF30A6-7ED5-40F1-8C02-F6E9ED567CD1}" type="sibTrans" cxnId="{E9D98FAB-974C-4C46-B663-B954E1FD8353}">
      <dgm:prSet/>
      <dgm:spPr/>
      <dgm:t>
        <a:bodyPr/>
        <a:lstStyle/>
        <a:p>
          <a:endParaRPr lang="en-US"/>
        </a:p>
      </dgm:t>
    </dgm:pt>
    <dgm:pt modelId="{A009D78C-589A-46D3-9E7F-EA5B366340EA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Uses</a:t>
          </a:r>
          <a:endParaRPr lang="en-US" dirty="0"/>
        </a:p>
      </dgm:t>
    </dgm:pt>
    <dgm:pt modelId="{BF92E41A-C12D-43B4-8B84-C5D231BF9E74}" type="parTrans" cxnId="{A01E3F75-56AE-453C-BE19-3C4F49DAEA56}">
      <dgm:prSet/>
      <dgm:spPr/>
      <dgm:t>
        <a:bodyPr/>
        <a:lstStyle/>
        <a:p>
          <a:endParaRPr lang="en-US"/>
        </a:p>
      </dgm:t>
    </dgm:pt>
    <dgm:pt modelId="{958CD245-2E21-424A-B550-1F4C9B1DE9C2}" type="sibTrans" cxnId="{A01E3F75-56AE-453C-BE19-3C4F49DAEA56}">
      <dgm:prSet/>
      <dgm:spPr/>
      <dgm:t>
        <a:bodyPr/>
        <a:lstStyle/>
        <a:p>
          <a:endParaRPr lang="en-US"/>
        </a:p>
      </dgm:t>
    </dgm:pt>
    <dgm:pt modelId="{DBC62B6B-5FED-468E-9B6A-C80C9543F07E}">
      <dgm:prSet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Location and Neighbors</a:t>
          </a:r>
          <a:endParaRPr lang="en-US" dirty="0"/>
        </a:p>
      </dgm:t>
    </dgm:pt>
    <dgm:pt modelId="{ACB029E7-C301-4AB8-912C-4FAC3FD86198}" type="parTrans" cxnId="{E3B04A7B-475B-4A73-87FA-0DA67AC77D62}">
      <dgm:prSet/>
      <dgm:spPr/>
      <dgm:t>
        <a:bodyPr/>
        <a:lstStyle/>
        <a:p>
          <a:endParaRPr lang="en-US"/>
        </a:p>
      </dgm:t>
    </dgm:pt>
    <dgm:pt modelId="{B32F3C0B-A247-4EAC-BE60-27C3C6DB32DF}" type="sibTrans" cxnId="{E3B04A7B-475B-4A73-87FA-0DA67AC77D62}">
      <dgm:prSet/>
      <dgm:spPr/>
      <dgm:t>
        <a:bodyPr/>
        <a:lstStyle/>
        <a:p>
          <a:endParaRPr lang="en-US"/>
        </a:p>
      </dgm:t>
    </dgm:pt>
    <dgm:pt modelId="{1DDEA94E-91E2-42F9-9470-0A5E757E74B5}">
      <dgm:prSet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hlinkClick xmlns:r="http://schemas.openxmlformats.org/officeDocument/2006/relationships" r:id="rId5" action="ppaction://hlinksldjump"/>
            </a:rPr>
            <a:t>Drawings</a:t>
          </a:r>
          <a:endParaRPr lang="en-US" dirty="0"/>
        </a:p>
      </dgm:t>
    </dgm:pt>
    <dgm:pt modelId="{F770DEAE-C7A6-4E8A-8354-CF9DE62332AA}" type="parTrans" cxnId="{AE29C237-52F1-4952-9E5B-0A5B04489BEC}">
      <dgm:prSet/>
      <dgm:spPr/>
      <dgm:t>
        <a:bodyPr/>
        <a:lstStyle/>
        <a:p>
          <a:endParaRPr lang="en-US"/>
        </a:p>
      </dgm:t>
    </dgm:pt>
    <dgm:pt modelId="{8E152AC9-49DB-4BBE-82C0-A03D92F46A03}" type="sibTrans" cxnId="{AE29C237-52F1-4952-9E5B-0A5B04489BEC}">
      <dgm:prSet/>
      <dgm:spPr/>
      <dgm:t>
        <a:bodyPr/>
        <a:lstStyle/>
        <a:p>
          <a:endParaRPr lang="en-US"/>
        </a:p>
      </dgm:t>
    </dgm:pt>
    <dgm:pt modelId="{5A537F3F-67F4-4894-8B11-543C41D6F8C0}">
      <dgm:prSet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hlinkClick xmlns:r="http://schemas.openxmlformats.org/officeDocument/2006/relationships" r:id="rId6" action="ppaction://hlinksldjump"/>
            </a:rPr>
            <a:t>Characteristic properties</a:t>
          </a:r>
          <a:endParaRPr lang="en-US" dirty="0"/>
        </a:p>
      </dgm:t>
    </dgm:pt>
    <dgm:pt modelId="{8A8B3985-3E66-4CDB-9394-B752A057D797}" type="parTrans" cxnId="{E4AE641E-EE74-403B-B2C2-C20852E3695D}">
      <dgm:prSet/>
      <dgm:spPr/>
      <dgm:t>
        <a:bodyPr/>
        <a:lstStyle/>
        <a:p>
          <a:endParaRPr lang="en-US"/>
        </a:p>
      </dgm:t>
    </dgm:pt>
    <dgm:pt modelId="{0D4D3308-288B-4C7D-95FA-19C12875787B}" type="sibTrans" cxnId="{E4AE641E-EE74-403B-B2C2-C20852E3695D}">
      <dgm:prSet/>
      <dgm:spPr/>
      <dgm:t>
        <a:bodyPr/>
        <a:lstStyle/>
        <a:p>
          <a:endParaRPr lang="en-US"/>
        </a:p>
      </dgm:t>
    </dgm:pt>
    <dgm:pt modelId="{CBB4FA57-9D5F-46B9-8250-C8503AB39DBC}" type="pres">
      <dgm:prSet presAssocID="{B75E76C8-A742-473C-BFF0-78AEF962F03F}" presName="CompostProcess" presStyleCnt="0">
        <dgm:presLayoutVars>
          <dgm:dir/>
          <dgm:resizeHandles val="exact"/>
        </dgm:presLayoutVars>
      </dgm:prSet>
      <dgm:spPr/>
    </dgm:pt>
    <dgm:pt modelId="{A39313DC-4ACE-47D5-B513-2B91DFC9610A}" type="pres">
      <dgm:prSet presAssocID="{B75E76C8-A742-473C-BFF0-78AEF962F03F}" presName="arrow" presStyleLbl="bgShp" presStyleIdx="0" presStyleCnt="1" custLinFactNeighborX="2051"/>
      <dgm:spPr>
        <a:solidFill>
          <a:schemeClr val="accent6">
            <a:lumMod val="60000"/>
            <a:lumOff val="40000"/>
          </a:schemeClr>
        </a:solidFill>
      </dgm:spPr>
    </dgm:pt>
    <dgm:pt modelId="{1D91AFB0-1FD6-4C24-B58E-39CEA3292168}" type="pres">
      <dgm:prSet presAssocID="{B75E76C8-A742-473C-BFF0-78AEF962F03F}" presName="linearProcess" presStyleCnt="0"/>
      <dgm:spPr/>
    </dgm:pt>
    <dgm:pt modelId="{1E1D5F55-4131-4B04-9169-38ED453FB496}" type="pres">
      <dgm:prSet presAssocID="{182CDE84-761A-42F6-AC6E-3DD74503B0C7}" presName="textNode" presStyleLbl="node1" presStyleIdx="0" presStyleCnt="6" custScaleY="81638" custLinFactX="482" custLinFactNeighborX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D87A02-F6FC-4BF3-8D9C-9DA019258067}" type="pres">
      <dgm:prSet presAssocID="{90B49FDA-8CE6-473A-856D-5861D50D2A4E}" presName="sibTrans" presStyleCnt="0"/>
      <dgm:spPr/>
    </dgm:pt>
    <dgm:pt modelId="{34E8D01F-AFF1-45D0-9307-96A167047C0D}" type="pres">
      <dgm:prSet presAssocID="{DBC62B6B-5FED-468E-9B6A-C80C9543F07E}" presName="textNode" presStyleLbl="node1" presStyleIdx="1" presStyleCnt="6" custScaleY="81638" custLinFactX="482" custLinFactNeighborX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69719E-710E-4F16-B676-09936D80E87E}" type="pres">
      <dgm:prSet presAssocID="{B32F3C0B-A247-4EAC-BE60-27C3C6DB32DF}" presName="sibTrans" presStyleCnt="0"/>
      <dgm:spPr/>
    </dgm:pt>
    <dgm:pt modelId="{39135AED-B04F-4B47-9D30-B2A77C65A71C}" type="pres">
      <dgm:prSet presAssocID="{1DDEA94E-91E2-42F9-9470-0A5E757E74B5}" presName="textNode" presStyleLbl="node1" presStyleIdx="2" presStyleCnt="6" custScaleY="81638" custLinFactX="482" custLinFactNeighborX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EB823-F2EB-4E40-A9EC-C154B76BF794}" type="pres">
      <dgm:prSet presAssocID="{8E152AC9-49DB-4BBE-82C0-A03D92F46A03}" presName="sibTrans" presStyleCnt="0"/>
      <dgm:spPr/>
    </dgm:pt>
    <dgm:pt modelId="{2184CCD6-02AA-4B3D-9D83-D84EDBB5701F}" type="pres">
      <dgm:prSet presAssocID="{5A537F3F-67F4-4894-8B11-543C41D6F8C0}" presName="textNode" presStyleLbl="node1" presStyleIdx="3" presStyleCnt="6" custScaleY="81638" custLinFactX="482" custLinFactNeighborX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15CE4-F47E-42BD-BE03-A7AC8A0AF4FE}" type="pres">
      <dgm:prSet presAssocID="{0D4D3308-288B-4C7D-95FA-19C12875787B}" presName="sibTrans" presStyleCnt="0"/>
      <dgm:spPr/>
    </dgm:pt>
    <dgm:pt modelId="{591FF78B-5091-4EDB-A4A0-5C6EA3FBAB6E}" type="pres">
      <dgm:prSet presAssocID="{1B39D453-6555-43F0-994B-F779AEB0B958}" presName="textNode" presStyleLbl="node1" presStyleIdx="4" presStyleCnt="6" custScaleY="81638" custLinFactX="482" custLinFactNeighborX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9B6CE-27FD-4727-B060-1FA8DFD5DA38}" type="pres">
      <dgm:prSet presAssocID="{47EF30A6-7ED5-40F1-8C02-F6E9ED567CD1}" presName="sibTrans" presStyleCnt="0"/>
      <dgm:spPr/>
    </dgm:pt>
    <dgm:pt modelId="{981C83FB-0B43-47AA-AFAF-A17D23AB10CD}" type="pres">
      <dgm:prSet presAssocID="{A009D78C-589A-46D3-9E7F-EA5B366340EA}" presName="textNode" presStyleLbl="node1" presStyleIdx="5" presStyleCnt="6" custScaleY="816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824790-0920-4FEE-9B3B-B867835CC0D6}" type="presOf" srcId="{A009D78C-589A-46D3-9E7F-EA5B366340EA}" destId="{981C83FB-0B43-47AA-AFAF-A17D23AB10CD}" srcOrd="0" destOrd="0" presId="urn:microsoft.com/office/officeart/2005/8/layout/hProcess9"/>
    <dgm:cxn modelId="{EC81C78E-9A6C-44D6-B473-8A892F5E4E61}" type="presOf" srcId="{1DDEA94E-91E2-42F9-9470-0A5E757E74B5}" destId="{39135AED-B04F-4B47-9D30-B2A77C65A71C}" srcOrd="0" destOrd="0" presId="urn:microsoft.com/office/officeart/2005/8/layout/hProcess9"/>
    <dgm:cxn modelId="{E9D98FAB-974C-4C46-B663-B954E1FD8353}" srcId="{B75E76C8-A742-473C-BFF0-78AEF962F03F}" destId="{1B39D453-6555-43F0-994B-F779AEB0B958}" srcOrd="4" destOrd="0" parTransId="{33F63309-5E3A-409C-A1B4-0772E798AF3F}" sibTransId="{47EF30A6-7ED5-40F1-8C02-F6E9ED567CD1}"/>
    <dgm:cxn modelId="{0F063178-F2E6-4362-ACD7-718C40B72683}" type="presOf" srcId="{5A537F3F-67F4-4894-8B11-543C41D6F8C0}" destId="{2184CCD6-02AA-4B3D-9D83-D84EDBB5701F}" srcOrd="0" destOrd="0" presId="urn:microsoft.com/office/officeart/2005/8/layout/hProcess9"/>
    <dgm:cxn modelId="{F43F5144-856C-4E7C-A7D0-96199F75FFCC}" type="presOf" srcId="{B75E76C8-A742-473C-BFF0-78AEF962F03F}" destId="{CBB4FA57-9D5F-46B9-8250-C8503AB39DBC}" srcOrd="0" destOrd="0" presId="urn:microsoft.com/office/officeart/2005/8/layout/hProcess9"/>
    <dgm:cxn modelId="{7AC593F0-1B56-4F4B-918A-A0A7F747EDD4}" srcId="{B75E76C8-A742-473C-BFF0-78AEF962F03F}" destId="{182CDE84-761A-42F6-AC6E-3DD74503B0C7}" srcOrd="0" destOrd="0" parTransId="{A210A0F6-5D5E-4A96-884E-5D07054504B3}" sibTransId="{90B49FDA-8CE6-473A-856D-5861D50D2A4E}"/>
    <dgm:cxn modelId="{C2CCB0D0-EEBC-41E4-AC60-914452E7F1E5}" type="presOf" srcId="{DBC62B6B-5FED-468E-9B6A-C80C9543F07E}" destId="{34E8D01F-AFF1-45D0-9307-96A167047C0D}" srcOrd="0" destOrd="0" presId="urn:microsoft.com/office/officeart/2005/8/layout/hProcess9"/>
    <dgm:cxn modelId="{E3B04A7B-475B-4A73-87FA-0DA67AC77D62}" srcId="{B75E76C8-A742-473C-BFF0-78AEF962F03F}" destId="{DBC62B6B-5FED-468E-9B6A-C80C9543F07E}" srcOrd="1" destOrd="0" parTransId="{ACB029E7-C301-4AB8-912C-4FAC3FD86198}" sibTransId="{B32F3C0B-A247-4EAC-BE60-27C3C6DB32DF}"/>
    <dgm:cxn modelId="{AE29C237-52F1-4952-9E5B-0A5B04489BEC}" srcId="{B75E76C8-A742-473C-BFF0-78AEF962F03F}" destId="{1DDEA94E-91E2-42F9-9470-0A5E757E74B5}" srcOrd="2" destOrd="0" parTransId="{F770DEAE-C7A6-4E8A-8354-CF9DE62332AA}" sibTransId="{8E152AC9-49DB-4BBE-82C0-A03D92F46A03}"/>
    <dgm:cxn modelId="{E4AE641E-EE74-403B-B2C2-C20852E3695D}" srcId="{B75E76C8-A742-473C-BFF0-78AEF962F03F}" destId="{5A537F3F-67F4-4894-8B11-543C41D6F8C0}" srcOrd="3" destOrd="0" parTransId="{8A8B3985-3E66-4CDB-9394-B752A057D797}" sibTransId="{0D4D3308-288B-4C7D-95FA-19C12875787B}"/>
    <dgm:cxn modelId="{A01E3F75-56AE-453C-BE19-3C4F49DAEA56}" srcId="{B75E76C8-A742-473C-BFF0-78AEF962F03F}" destId="{A009D78C-589A-46D3-9E7F-EA5B366340EA}" srcOrd="5" destOrd="0" parTransId="{BF92E41A-C12D-43B4-8B84-C5D231BF9E74}" sibTransId="{958CD245-2E21-424A-B550-1F4C9B1DE9C2}"/>
    <dgm:cxn modelId="{D6167DBE-7B02-430C-B6F0-1D2061D3B68F}" type="presOf" srcId="{1B39D453-6555-43F0-994B-F779AEB0B958}" destId="{591FF78B-5091-4EDB-A4A0-5C6EA3FBAB6E}" srcOrd="0" destOrd="0" presId="urn:microsoft.com/office/officeart/2005/8/layout/hProcess9"/>
    <dgm:cxn modelId="{843D6B4E-2FA4-439A-B324-B68D92A033EB}" type="presOf" srcId="{182CDE84-761A-42F6-AC6E-3DD74503B0C7}" destId="{1E1D5F55-4131-4B04-9169-38ED453FB496}" srcOrd="0" destOrd="0" presId="urn:microsoft.com/office/officeart/2005/8/layout/hProcess9"/>
    <dgm:cxn modelId="{AED0735D-33D2-43E9-A184-C7BEF06DBFFE}" type="presParOf" srcId="{CBB4FA57-9D5F-46B9-8250-C8503AB39DBC}" destId="{A39313DC-4ACE-47D5-B513-2B91DFC9610A}" srcOrd="0" destOrd="0" presId="urn:microsoft.com/office/officeart/2005/8/layout/hProcess9"/>
    <dgm:cxn modelId="{5C9C5EF7-B142-48E2-8201-FC13BDBAE60D}" type="presParOf" srcId="{CBB4FA57-9D5F-46B9-8250-C8503AB39DBC}" destId="{1D91AFB0-1FD6-4C24-B58E-39CEA3292168}" srcOrd="1" destOrd="0" presId="urn:microsoft.com/office/officeart/2005/8/layout/hProcess9"/>
    <dgm:cxn modelId="{2060BE5F-2659-4C3D-AF2F-409CC721FCD3}" type="presParOf" srcId="{1D91AFB0-1FD6-4C24-B58E-39CEA3292168}" destId="{1E1D5F55-4131-4B04-9169-38ED453FB496}" srcOrd="0" destOrd="0" presId="urn:microsoft.com/office/officeart/2005/8/layout/hProcess9"/>
    <dgm:cxn modelId="{41271E14-BFA0-48C7-B275-0AE5B60960E9}" type="presParOf" srcId="{1D91AFB0-1FD6-4C24-B58E-39CEA3292168}" destId="{91D87A02-F6FC-4BF3-8D9C-9DA019258067}" srcOrd="1" destOrd="0" presId="urn:microsoft.com/office/officeart/2005/8/layout/hProcess9"/>
    <dgm:cxn modelId="{190E2171-7754-401F-8A60-1A863F5E102E}" type="presParOf" srcId="{1D91AFB0-1FD6-4C24-B58E-39CEA3292168}" destId="{34E8D01F-AFF1-45D0-9307-96A167047C0D}" srcOrd="2" destOrd="0" presId="urn:microsoft.com/office/officeart/2005/8/layout/hProcess9"/>
    <dgm:cxn modelId="{203FC03D-F8E0-42C8-A712-C0CC9118B4D2}" type="presParOf" srcId="{1D91AFB0-1FD6-4C24-B58E-39CEA3292168}" destId="{5869719E-710E-4F16-B676-09936D80E87E}" srcOrd="3" destOrd="0" presId="urn:microsoft.com/office/officeart/2005/8/layout/hProcess9"/>
    <dgm:cxn modelId="{D99B8193-927E-4ACC-A06C-3D8FE535AB6B}" type="presParOf" srcId="{1D91AFB0-1FD6-4C24-B58E-39CEA3292168}" destId="{39135AED-B04F-4B47-9D30-B2A77C65A71C}" srcOrd="4" destOrd="0" presId="urn:microsoft.com/office/officeart/2005/8/layout/hProcess9"/>
    <dgm:cxn modelId="{45DF38BE-7B9A-44F4-82B7-9ED8B8425DB8}" type="presParOf" srcId="{1D91AFB0-1FD6-4C24-B58E-39CEA3292168}" destId="{422EB823-F2EB-4E40-A9EC-C154B76BF794}" srcOrd="5" destOrd="0" presId="urn:microsoft.com/office/officeart/2005/8/layout/hProcess9"/>
    <dgm:cxn modelId="{58C0EA35-60FB-473D-A7EB-EA3D0709F594}" type="presParOf" srcId="{1D91AFB0-1FD6-4C24-B58E-39CEA3292168}" destId="{2184CCD6-02AA-4B3D-9D83-D84EDBB5701F}" srcOrd="6" destOrd="0" presId="urn:microsoft.com/office/officeart/2005/8/layout/hProcess9"/>
    <dgm:cxn modelId="{6F01DB77-D7FC-4FEC-ADFC-4A5974598058}" type="presParOf" srcId="{1D91AFB0-1FD6-4C24-B58E-39CEA3292168}" destId="{D1715CE4-F47E-42BD-BE03-A7AC8A0AF4FE}" srcOrd="7" destOrd="0" presId="urn:microsoft.com/office/officeart/2005/8/layout/hProcess9"/>
    <dgm:cxn modelId="{3CDCB839-1C29-4C3A-8144-55024FB46E9D}" type="presParOf" srcId="{1D91AFB0-1FD6-4C24-B58E-39CEA3292168}" destId="{591FF78B-5091-4EDB-A4A0-5C6EA3FBAB6E}" srcOrd="8" destOrd="0" presId="urn:microsoft.com/office/officeart/2005/8/layout/hProcess9"/>
    <dgm:cxn modelId="{F1E0B03A-0621-4BA0-811D-7A758E74B62F}" type="presParOf" srcId="{1D91AFB0-1FD6-4C24-B58E-39CEA3292168}" destId="{1999B6CE-27FD-4727-B060-1FA8DFD5DA38}" srcOrd="9" destOrd="0" presId="urn:microsoft.com/office/officeart/2005/8/layout/hProcess9"/>
    <dgm:cxn modelId="{BEF7B1A3-41AD-49F5-B5EC-EA510CD8A81D}" type="presParOf" srcId="{1D91AFB0-1FD6-4C24-B58E-39CEA3292168}" destId="{981C83FB-0B43-47AA-AFAF-A17D23AB10C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313DC-4ACE-47D5-B513-2B91DFC9610A}">
      <dsp:nvSpPr>
        <dsp:cNvPr id="0" name=""/>
        <dsp:cNvSpPr/>
      </dsp:nvSpPr>
      <dsp:spPr>
        <a:xfrm>
          <a:off x="838168" y="0"/>
          <a:ext cx="7707630" cy="4525963"/>
        </a:xfrm>
        <a:prstGeom prst="rightArrow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1D5F55-4131-4B04-9169-38ED453FB496}">
      <dsp:nvSpPr>
        <dsp:cNvPr id="0" name=""/>
        <dsp:cNvSpPr/>
      </dsp:nvSpPr>
      <dsp:spPr>
        <a:xfrm>
          <a:off x="81982" y="1524000"/>
          <a:ext cx="1450051" cy="1477962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Home</a:t>
          </a:r>
          <a:endParaRPr lang="en-US" sz="1300" kern="1200" dirty="0"/>
        </a:p>
      </dsp:txBody>
      <dsp:txXfrm>
        <a:off x="152768" y="1594786"/>
        <a:ext cx="1308479" cy="1336390"/>
      </dsp:txXfrm>
    </dsp:sp>
    <dsp:sp modelId="{34E8D01F-AFF1-45D0-9307-96A167047C0D}">
      <dsp:nvSpPr>
        <dsp:cNvPr id="0" name=""/>
        <dsp:cNvSpPr/>
      </dsp:nvSpPr>
      <dsp:spPr>
        <a:xfrm>
          <a:off x="1604535" y="1524000"/>
          <a:ext cx="1450051" cy="1477962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Location and Neighbors</a:t>
          </a:r>
          <a:endParaRPr lang="en-US" sz="1300" kern="1200" dirty="0"/>
        </a:p>
      </dsp:txBody>
      <dsp:txXfrm>
        <a:off x="1675321" y="1594786"/>
        <a:ext cx="1308479" cy="1336390"/>
      </dsp:txXfrm>
    </dsp:sp>
    <dsp:sp modelId="{39135AED-B04F-4B47-9D30-B2A77C65A71C}">
      <dsp:nvSpPr>
        <dsp:cNvPr id="0" name=""/>
        <dsp:cNvSpPr/>
      </dsp:nvSpPr>
      <dsp:spPr>
        <a:xfrm>
          <a:off x="3127089" y="1524000"/>
          <a:ext cx="1450051" cy="1477962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Drawings</a:t>
          </a:r>
          <a:endParaRPr lang="en-US" sz="1300" kern="1200" dirty="0"/>
        </a:p>
      </dsp:txBody>
      <dsp:txXfrm>
        <a:off x="3197875" y="1594786"/>
        <a:ext cx="1308479" cy="1336390"/>
      </dsp:txXfrm>
    </dsp:sp>
    <dsp:sp modelId="{2184CCD6-02AA-4B3D-9D83-D84EDBB5701F}">
      <dsp:nvSpPr>
        <dsp:cNvPr id="0" name=""/>
        <dsp:cNvSpPr/>
      </dsp:nvSpPr>
      <dsp:spPr>
        <a:xfrm>
          <a:off x="4649643" y="1524000"/>
          <a:ext cx="1450051" cy="1477962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Characteristic properties</a:t>
          </a:r>
          <a:endParaRPr lang="en-US" sz="1300" kern="1200" dirty="0"/>
        </a:p>
      </dsp:txBody>
      <dsp:txXfrm>
        <a:off x="4720429" y="1594786"/>
        <a:ext cx="1308479" cy="1336390"/>
      </dsp:txXfrm>
    </dsp:sp>
    <dsp:sp modelId="{591FF78B-5091-4EDB-A4A0-5C6EA3FBAB6E}">
      <dsp:nvSpPr>
        <dsp:cNvPr id="0" name=""/>
        <dsp:cNvSpPr/>
      </dsp:nvSpPr>
      <dsp:spPr>
        <a:xfrm>
          <a:off x="6172196" y="1524000"/>
          <a:ext cx="1450051" cy="1477962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Where Found</a:t>
          </a:r>
          <a:endParaRPr lang="en-US" sz="1300" kern="1200" dirty="0"/>
        </a:p>
      </dsp:txBody>
      <dsp:txXfrm>
        <a:off x="6242982" y="1594786"/>
        <a:ext cx="1308479" cy="1336390"/>
      </dsp:txXfrm>
    </dsp:sp>
    <dsp:sp modelId="{981C83FB-0B43-47AA-AFAF-A17D23AB10CD}">
      <dsp:nvSpPr>
        <dsp:cNvPr id="0" name=""/>
        <dsp:cNvSpPr/>
      </dsp:nvSpPr>
      <dsp:spPr>
        <a:xfrm>
          <a:off x="7615258" y="1524000"/>
          <a:ext cx="1450051" cy="1477962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Uses</a:t>
          </a:r>
          <a:endParaRPr lang="en-US" sz="1300" kern="1200" dirty="0"/>
        </a:p>
      </dsp:txBody>
      <dsp:txXfrm>
        <a:off x="7686044" y="1594786"/>
        <a:ext cx="1308479" cy="1336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543DC86-8662-4319-9264-CEBC59C0622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673CFC8-1C35-4AB6-AF69-801E3501D959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 rot="10800000">
            <a:off x="8382000" y="5950527"/>
            <a:ext cx="762000" cy="923330"/>
            <a:chOff x="6879834" y="2478962"/>
            <a:chExt cx="762000" cy="923330"/>
          </a:xfrm>
        </p:grpSpPr>
        <p:sp>
          <p:nvSpPr>
            <p:cNvPr id="11" name="Teardrop 10"/>
            <p:cNvSpPr/>
            <p:nvPr userDrawn="1"/>
          </p:nvSpPr>
          <p:spPr>
            <a:xfrm>
              <a:off x="6879834" y="2564092"/>
              <a:ext cx="762000" cy="838200"/>
            </a:xfrm>
            <a:prstGeom prst="teardrop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 rot="10800000">
              <a:off x="6909953" y="2478962"/>
              <a:ext cx="731881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effectLst/>
                  <a:hlinkClick r:id="rId13" action="ppaction://hlinksldjump"/>
                </a:rPr>
                <a:t>N</a:t>
              </a:r>
              <a:endParaRPr lang="en-US" sz="5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checker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elements.com/bor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elements.com/boro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elements.com/boron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elements.com/boro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webelements.com/boron/geology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elements.com/boro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elements.com/boron/" TargetMode="External"/><Relationship Id="rId2" Type="http://schemas.openxmlformats.org/officeDocument/2006/relationships/hyperlink" Target="http://www.chemicalelements.com/elements/b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Boron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Zachary Lindsay</a:t>
            </a:r>
          </a:p>
          <a:p>
            <a:r>
              <a:rPr lang="en-US" dirty="0" smtClean="0"/>
              <a:t>6-15 Mr.O’Reilly</a:t>
            </a:r>
          </a:p>
          <a:p>
            <a:fld id="{BC937DA6-5F77-42BE-804C-521CC14D4F77}" type="datetime4">
              <a:rPr lang="en-US" smtClean="0"/>
              <a:t>June 9, 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415778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04048"/>
              </p:ext>
            </p:extLst>
          </p:nvPr>
        </p:nvGraphicFramePr>
        <p:xfrm>
          <a:off x="76200" y="1600200"/>
          <a:ext cx="9067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800162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</a:t>
            </a:r>
            <a:endParaRPr lang="en-US" dirty="0"/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19200"/>
            <a:ext cx="4064000" cy="3886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5638800" y="1371600"/>
            <a:ext cx="2590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u="sng" dirty="0" smtClean="0">
                <a:solidFill>
                  <a:schemeClr val="tx1">
                    <a:lumMod val="5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BORON</a:t>
            </a:r>
          </a:p>
          <a:p>
            <a:endParaRPr lang="en-US" dirty="0">
              <a:solidFill>
                <a:srgbClr val="00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7300" y="1965434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Boron was discovered in 1808.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6690" y="6507061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https://www.webelements.com/boron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23224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86400"/>
            <a:ext cx="8183880" cy="1051560"/>
          </a:xfrm>
        </p:spPr>
        <p:txBody>
          <a:bodyPr/>
          <a:lstStyle/>
          <a:p>
            <a:r>
              <a:rPr lang="en-US" dirty="0" smtClean="0"/>
              <a:t>Locations and Neighbors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047898"/>
              </p:ext>
            </p:extLst>
          </p:nvPr>
        </p:nvGraphicFramePr>
        <p:xfrm>
          <a:off x="914400" y="1371600"/>
          <a:ext cx="7315200" cy="3827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19050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Beryllium</a:t>
                      </a:r>
                      <a:endParaRPr lang="en-US" sz="28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4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Carbon</a:t>
                      </a:r>
                      <a:endParaRPr lang="en-US" sz="2800" b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92260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Magnesium</a:t>
                      </a:r>
                      <a:endParaRPr lang="en-US" sz="2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Aluminum</a:t>
                      </a:r>
                      <a:endParaRPr lang="en-US" sz="2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Silicon</a:t>
                      </a:r>
                      <a:endParaRPr lang="en-US" sz="2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82310" y="1905000"/>
            <a:ext cx="3166595" cy="8309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i="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BORON</a:t>
            </a:r>
            <a:endParaRPr lang="en-US" sz="4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649318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https://www.webelements.com/boron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137492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638800"/>
            <a:ext cx="8183880" cy="899160"/>
          </a:xfrm>
        </p:spPr>
        <p:txBody>
          <a:bodyPr/>
          <a:lstStyle/>
          <a:p>
            <a:r>
              <a:rPr lang="en-US" dirty="0" smtClean="0"/>
              <a:t>Drawings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69" y="1363662"/>
            <a:ext cx="4047331" cy="3971925"/>
          </a:xfrm>
        </p:spPr>
      </p:pic>
      <p:sp>
        <p:nvSpPr>
          <p:cNvPr id="4" name="TextBox 3"/>
          <p:cNvSpPr txBox="1"/>
          <p:nvPr/>
        </p:nvSpPr>
        <p:spPr>
          <a:xfrm>
            <a:off x="4879428" y="1731579"/>
            <a:ext cx="358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Atomic number:5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Mass:10.811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Protons:5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Neutrons:6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Electrons:5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Valance electrons:3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09600" y="609600"/>
            <a:ext cx="3886200" cy="762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727028" y="609600"/>
            <a:ext cx="3886200" cy="762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flipH="1">
            <a:off x="1623059" y="759767"/>
            <a:ext cx="1859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Drawing</a:t>
            </a:r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26471" y="758976"/>
            <a:ext cx="2360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Information</a:t>
            </a:r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278" y="6514944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https://www.webelements.com/boron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502334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86400"/>
            <a:ext cx="8183880" cy="1051560"/>
          </a:xfrm>
        </p:spPr>
        <p:txBody>
          <a:bodyPr/>
          <a:lstStyle/>
          <a:p>
            <a:r>
              <a:rPr lang="en-US" dirty="0" smtClean="0"/>
              <a:t>Characteristic</a:t>
            </a:r>
            <a:r>
              <a:rPr lang="en-US" baseline="0" dirty="0" smtClean="0"/>
              <a:t>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183880" cy="418795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Melting Point:4172.0 °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F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Boiling Point: 4622.0 °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F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Color: Brownish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Density:2.34g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Classification: Metalloid 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6488668"/>
            <a:ext cx="487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https://www.webelements.com/boron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8786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510" y="5493860"/>
            <a:ext cx="8183880" cy="1051560"/>
          </a:xfrm>
        </p:spPr>
        <p:txBody>
          <a:bodyPr/>
          <a:lstStyle/>
          <a:p>
            <a:r>
              <a:rPr lang="en-US" dirty="0" smtClean="0"/>
              <a:t>Where Found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183880" cy="4187952"/>
          </a:xfrm>
        </p:spPr>
        <p:txBody>
          <a:bodyPr/>
          <a:lstStyle/>
          <a:p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orthoboric acid</a:t>
            </a:r>
          </a:p>
          <a:p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volcanic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spring 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waters</a:t>
            </a:r>
          </a:p>
          <a:p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natural </a:t>
            </a:r>
            <a:r>
              <a:rPr lang="en-US" sz="3600" dirty="0" err="1">
                <a:solidFill>
                  <a:schemeClr val="tx1">
                    <a:lumMod val="50000"/>
                  </a:schemeClr>
                </a:solidFill>
              </a:rPr>
              <a:t>fibre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optic</a:t>
            </a:r>
            <a:endParaRPr lang="en-US" sz="3600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borates in borax </a:t>
            </a:r>
            <a:endParaRPr lang="en-US" sz="3600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Found </a:t>
            </a:r>
            <a:r>
              <a:rPr lang="en-US" sz="3600" smtClean="0">
                <a:solidFill>
                  <a:schemeClr val="tx1">
                    <a:lumMod val="50000"/>
                  </a:schemeClr>
                </a:solidFill>
              </a:rPr>
              <a:t>in the USA</a:t>
            </a:r>
            <a:endParaRPr lang="en-US" sz="3600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0469" y="6488668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hlinkClick r:id="rId2"/>
              </a:rPr>
              <a:t>www.webelements.com/boron/geology.html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278393" y="2209800"/>
            <a:ext cx="2971799" cy="4038600"/>
            <a:chOff x="5562600" y="2514600"/>
            <a:chExt cx="2587213" cy="272415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EDEFE2"/>
                </a:clrFrom>
                <a:clrTo>
                  <a:srgbClr val="EDEFE2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245" b="79371" l="6250" r="9375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2514600"/>
              <a:ext cx="2286000" cy="272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5863813" y="4185403"/>
              <a:ext cx="2286000" cy="435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Volcanic spring waters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81000" y="3346484"/>
            <a:ext cx="3657600" cy="1986643"/>
            <a:chOff x="838200" y="3162575"/>
            <a:chExt cx="3657600" cy="198664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3162575"/>
              <a:ext cx="3657600" cy="1986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187669" y="4779886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50000"/>
                    </a:schemeClr>
                  </a:solidFill>
                </a:rPr>
                <a:t>Orthoboric acid</a:t>
              </a:r>
              <a:endParaRPr lang="en-US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6063042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183880" cy="1051560"/>
          </a:xfrm>
        </p:spPr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amorphous 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In rockets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(as an igniter)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boric, or boracic,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acid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borax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refrigerators (Cover seal)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washing machines (Cover seal)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Enamels 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borosilicate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glasses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treating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arthritis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nuclear reactors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Boron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filaments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6492766"/>
            <a:ext cx="556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https://www.webelements.com/boron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98780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486400"/>
            <a:ext cx="8183880" cy="1051560"/>
          </a:xfrm>
        </p:spPr>
        <p:txBody>
          <a:bodyPr/>
          <a:lstStyle/>
          <a:p>
            <a:r>
              <a:rPr lang="en-US" dirty="0" smtClean="0"/>
              <a:t>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Bentor</a:t>
            </a:r>
            <a:r>
              <a:rPr lang="en-US" dirty="0"/>
              <a:t>, </a:t>
            </a:r>
            <a:r>
              <a:rPr lang="en-US" dirty="0" err="1"/>
              <a:t>Yinon</a:t>
            </a:r>
            <a:r>
              <a:rPr lang="en-US" dirty="0"/>
              <a:t>. "Boron (B)." Chemical Elements.com. </a:t>
            </a:r>
            <a:r>
              <a:rPr lang="en-US" dirty="0" err="1"/>
              <a:t>N.p</a:t>
            </a:r>
            <a:r>
              <a:rPr lang="en-US" dirty="0"/>
              <a:t>., Feb. 1996. Web. 02 June 2017. </a:t>
            </a:r>
            <a:r>
              <a:rPr lang="en-US" dirty="0" smtClean="0"/>
              <a:t> 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www.chemicalelements.com/elements/b.html</a:t>
            </a:r>
            <a:r>
              <a:rPr lang="en-US" dirty="0" smtClean="0"/>
              <a:t> .</a:t>
            </a:r>
          </a:p>
          <a:p>
            <a:r>
              <a:rPr lang="en-US" dirty="0"/>
              <a:t>Winter, Mark. "Boron: The Essentials." </a:t>
            </a:r>
            <a:r>
              <a:rPr lang="en-US" dirty="0" err="1"/>
              <a:t>Boron»the</a:t>
            </a:r>
            <a:r>
              <a:rPr lang="en-US" dirty="0"/>
              <a:t> Essentials [</a:t>
            </a:r>
            <a:r>
              <a:rPr lang="en-US" dirty="0" err="1"/>
              <a:t>WebElements</a:t>
            </a:r>
            <a:r>
              <a:rPr lang="en-US" dirty="0"/>
              <a:t> Periodic Table</a:t>
            </a:r>
            <a:r>
              <a:rPr lang="en-US" dirty="0" smtClean="0"/>
              <a:t>] . </a:t>
            </a:r>
            <a:r>
              <a:rPr lang="en-US" dirty="0"/>
              <a:t>The University of Sheffield and </a:t>
            </a:r>
            <a:r>
              <a:rPr lang="en-US" dirty="0" err="1"/>
              <a:t>WebElements</a:t>
            </a:r>
            <a:r>
              <a:rPr lang="en-US" dirty="0"/>
              <a:t> Ltd, UK, Sept. 1993. Web. 02 June 2017. </a:t>
            </a:r>
            <a:r>
              <a:rPr lang="en-US" dirty="0" smtClean="0"/>
              <a:t>         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://www.webelements.com/boron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527992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3">
      <a:dk1>
        <a:srgbClr val="6E5C3B"/>
      </a:dk1>
      <a:lt1>
        <a:sysClr val="window" lastClr="FFFFFF"/>
      </a:lt1>
      <a:dk2>
        <a:srgbClr val="A68B59"/>
      </a:dk2>
      <a:lt2>
        <a:srgbClr val="B7A179"/>
      </a:lt2>
      <a:accent1>
        <a:srgbClr val="967D50"/>
      </a:accent1>
      <a:accent2>
        <a:srgbClr val="779ECC"/>
      </a:accent2>
      <a:accent3>
        <a:srgbClr val="938953"/>
      </a:accent3>
      <a:accent4>
        <a:srgbClr val="548DD4"/>
      </a:accent4>
      <a:accent5>
        <a:srgbClr val="C4BD97"/>
      </a:accent5>
      <a:accent6>
        <a:srgbClr val="A68B59"/>
      </a:accent6>
      <a:hlink>
        <a:srgbClr val="9AB7D9"/>
      </a:hlink>
      <a:folHlink>
        <a:srgbClr val="DDE7F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437</TotalTime>
  <Words>217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Theme1</vt:lpstr>
      <vt:lpstr>Boron</vt:lpstr>
      <vt:lpstr>Navigation</vt:lpstr>
      <vt:lpstr>Home</vt:lpstr>
      <vt:lpstr>Locations and Neighbors</vt:lpstr>
      <vt:lpstr>Drawings</vt:lpstr>
      <vt:lpstr>Characteristic Properties</vt:lpstr>
      <vt:lpstr>Where Found</vt:lpstr>
      <vt:lpstr>Uses</vt:lpstr>
      <vt:lpstr>Citations</vt:lpstr>
    </vt:vector>
  </TitlesOfParts>
  <Company>Whitman Hanson Regional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</dc:creator>
  <cp:lastModifiedBy>tech</cp:lastModifiedBy>
  <cp:revision>39</cp:revision>
  <dcterms:created xsi:type="dcterms:W3CDTF">2017-04-12T17:15:33Z</dcterms:created>
  <dcterms:modified xsi:type="dcterms:W3CDTF">2017-06-09T17:37:20Z</dcterms:modified>
</cp:coreProperties>
</file>